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50" r:id="rId3"/>
    <p:sldId id="290" r:id="rId4"/>
    <p:sldId id="269" r:id="rId5"/>
    <p:sldId id="271" r:id="rId6"/>
    <p:sldId id="344" r:id="rId7"/>
    <p:sldId id="275" r:id="rId8"/>
    <p:sldId id="321" r:id="rId9"/>
    <p:sldId id="341" r:id="rId10"/>
    <p:sldId id="343" r:id="rId11"/>
    <p:sldId id="335" r:id="rId12"/>
    <p:sldId id="346" r:id="rId13"/>
    <p:sldId id="347" r:id="rId14"/>
    <p:sldId id="345" r:id="rId15"/>
    <p:sldId id="348" r:id="rId16"/>
    <p:sldId id="349" r:id="rId17"/>
    <p:sldId id="351" r:id="rId18"/>
    <p:sldId id="352" r:id="rId19"/>
    <p:sldId id="354" r:id="rId20"/>
    <p:sldId id="355" r:id="rId21"/>
    <p:sldId id="356" r:id="rId22"/>
  </p:sldIdLst>
  <p:sldSz cx="6858000" cy="9906000" type="A4"/>
  <p:notesSz cx="7104063" cy="10234613"/>
  <p:embeddedFontLst>
    <p:embeddedFont>
      <p:font typeface="맑은 고딕" panose="020B0503020000020004" pitchFamily="50" charset="-127"/>
      <p:regular r:id="rId25"/>
      <p:bold r:id="rId26"/>
    </p:embeddedFont>
    <p:embeddedFont>
      <p:font typeface="HY강B" panose="02030600000101010101" pitchFamily="18" charset="-127"/>
      <p:regular r:id="rId27"/>
    </p:embeddedFont>
    <p:embeddedFont>
      <p:font typeface="-구름L" panose="020B0600000101010101" charset="-127"/>
      <p:regular r:id="rId28"/>
    </p:embeddedFont>
    <p:embeddedFont>
      <p:font typeface="한컴 쿨재즈 B" panose="02020603020101020101" pitchFamily="18" charset="-127"/>
      <p:regular r:id="rId29"/>
    </p:embeddedFont>
    <p:embeddedFont>
      <p:font typeface="나눔고딕" panose="020B0600000101010101" charset="-127"/>
      <p:regular r:id="rId30"/>
      <p:bold r:id="rId31"/>
    </p:embeddedFont>
  </p:embeddedFontLst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4">
          <p15:clr>
            <a:srgbClr val="A4A3A4"/>
          </p15:clr>
        </p15:guide>
        <p15:guide id="2" pos="210">
          <p15:clr>
            <a:srgbClr val="A4A3A4"/>
          </p15:clr>
        </p15:guide>
        <p15:guide id="3" pos="1570">
          <p15:clr>
            <a:srgbClr val="A4A3A4"/>
          </p15:clr>
        </p15:guide>
        <p15:guide id="4" pos="3521">
          <p15:clr>
            <a:srgbClr val="A4A3A4"/>
          </p15:clr>
        </p15:guide>
        <p15:guide id="5" pos="4110">
          <p15:clr>
            <a:srgbClr val="A4A3A4"/>
          </p15:clr>
        </p15:guide>
        <p15:guide id="6" pos="618">
          <p15:clr>
            <a:srgbClr val="A4A3A4"/>
          </p15:clr>
        </p15:guide>
        <p15:guide id="7" orient="horz" pos="3029" userDrawn="1">
          <p15:clr>
            <a:srgbClr val="A4A3A4"/>
          </p15:clr>
        </p15:guide>
        <p15:guide id="8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5391A2"/>
    <a:srgbClr val="00B0F0"/>
    <a:srgbClr val="7AC9F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1" autoAdjust="0"/>
    <p:restoredTop sz="94078" autoAdjust="0"/>
  </p:normalViewPr>
  <p:slideViewPr>
    <p:cSldViewPr showGuides="1">
      <p:cViewPr varScale="1">
        <p:scale>
          <a:sx n="123" d="100"/>
          <a:sy n="123" d="100"/>
        </p:scale>
        <p:origin x="102" y="990"/>
      </p:cViewPr>
      <p:guideLst>
        <p:guide orient="horz" pos="444"/>
        <p:guide pos="210"/>
        <p:guide pos="1570"/>
        <p:guide pos="3521"/>
        <p:guide pos="4110"/>
        <p:guide pos="618"/>
        <p:guide orient="horz" pos="3029"/>
        <p:guide pos="3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5004"/>
    </p:cViewPr>
  </p:sorterViewPr>
  <p:notesViewPr>
    <p:cSldViewPr showGuides="1">
      <p:cViewPr varScale="1">
        <p:scale>
          <a:sx n="79" d="100"/>
          <a:sy n="79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203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r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149ADF0C-DE4C-4A8C-9F35-5A140B5C4332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5574" tIns="47787" rIns="95574" bIns="47787" rtlCol="0" anchor="b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203" y="9720673"/>
            <a:ext cx="3079202" cy="512303"/>
          </a:xfrm>
          <a:prstGeom prst="rect">
            <a:avLst/>
          </a:prstGeom>
        </p:spPr>
        <p:txBody>
          <a:bodyPr vert="horz" wrap="square" lIns="95574" tIns="47787" rIns="95574" bIns="47787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00"/>
            </a:lvl1pPr>
          </a:lstStyle>
          <a:p>
            <a:pPr>
              <a:defRPr/>
            </a:pPr>
            <a:fld id="{E1C752F7-CA41-48BB-88A1-CBE9C9ACB0D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378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203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9B40D8C-E557-4EC9-9DEB-CF60ECF86056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24088" y="768350"/>
            <a:ext cx="26558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9" tIns="49519" rIns="99039" bIns="49519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075" y="4861155"/>
            <a:ext cx="5683914" cy="4605821"/>
          </a:xfrm>
          <a:prstGeom prst="rect">
            <a:avLst/>
          </a:prstGeom>
        </p:spPr>
        <p:txBody>
          <a:bodyPr vert="horz" lIns="99039" tIns="49519" rIns="99039" bIns="49519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2309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203" y="9722309"/>
            <a:ext cx="3079202" cy="510667"/>
          </a:xfrm>
          <a:prstGeom prst="rect">
            <a:avLst/>
          </a:prstGeom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3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8156D819-B8BF-40FE-AF58-BA097057CD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1579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dirty="0" smtClean="0"/>
          </a:p>
        </p:txBody>
      </p:sp>
      <p:sp>
        <p:nvSpPr>
          <p:cNvPr id="717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15963" indent="-274638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0172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43050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198437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4415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8987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3559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131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E3DC1F90-838A-4AA1-A6AA-E899C869ED7F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</a:t>
            </a:fld>
            <a:endParaRPr kumimoji="0" lang="ko-KR" altLang="en-US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6450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92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A8A16BAD-7917-44CD-BA52-921A2BB97917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3</a:t>
            </a:fld>
            <a:endParaRPr kumimoji="0" lang="ko-KR" altLang="en-US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1466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CBE47A97-C46D-405A-B9C3-22C9D19F0DAB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5</a:t>
            </a:fld>
            <a:endParaRPr kumimoji="0" lang="ko-KR" altLang="en-US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576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005F4-5A08-4AA4-8CEB-E20E69B9F14A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1AC4B-E4F8-442A-923A-1FCC0D184B6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TextBox 8"/>
          <p:cNvSpPr txBox="1">
            <a:spLocks noChangeArrowheads="1"/>
          </p:cNvSpPr>
          <p:nvPr userDrawn="1"/>
        </p:nvSpPr>
        <p:spPr bwMode="auto">
          <a:xfrm>
            <a:off x="5076825" y="9705975"/>
            <a:ext cx="17811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 smtClean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2019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6093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1C47-C63B-4F5E-A846-FCAFE981A117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58D54-D84B-4126-A17A-514F1474DF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20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E5182-B2D5-4930-9E2A-6148DB55E28D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54791-E971-4311-B584-EC48FE3FF39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559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한쪽 모서리가 둥근 사각형 2"/>
          <p:cNvSpPr/>
          <p:nvPr userDrawn="1"/>
        </p:nvSpPr>
        <p:spPr>
          <a:xfrm flipV="1">
            <a:off x="0" y="0"/>
            <a:ext cx="6858000" cy="482600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4" name="TextBox 8"/>
          <p:cNvSpPr txBox="1">
            <a:spLocks noChangeArrowheads="1"/>
          </p:cNvSpPr>
          <p:nvPr userDrawn="1"/>
        </p:nvSpPr>
        <p:spPr bwMode="auto">
          <a:xfrm>
            <a:off x="5771772" y="274935"/>
            <a:ext cx="88036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kumimoji="0" lang="en-US" altLang="ko-KR" sz="750" dirty="0" err="1" smtClean="0">
                <a:solidFill>
                  <a:schemeClr val="bg1"/>
                </a:solidFill>
              </a:rPr>
              <a:t>Eretec</a:t>
            </a:r>
            <a:r>
              <a:rPr kumimoji="0" lang="en-US" altLang="ko-KR" sz="750" dirty="0" smtClean="0">
                <a:solidFill>
                  <a:schemeClr val="bg1"/>
                </a:solidFill>
              </a:rPr>
              <a:t> </a:t>
            </a:r>
            <a:r>
              <a:rPr kumimoji="0" lang="en-US" altLang="ko-KR" sz="750" dirty="0" err="1" smtClean="0">
                <a:solidFill>
                  <a:schemeClr val="bg1"/>
                </a:solidFill>
              </a:rPr>
              <a:t>DataLabs</a:t>
            </a:r>
            <a:endParaRPr kumimoji="0" lang="ko-KR" altLang="en-US" sz="750" dirty="0" smtClean="0">
              <a:solidFill>
                <a:schemeClr val="bg1"/>
              </a:solidFill>
            </a:endParaRPr>
          </a:p>
        </p:txBody>
      </p:sp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5076825" y="9705975"/>
            <a:ext cx="17811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 smtClean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2019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7150" y="57150"/>
            <a:ext cx="6172200" cy="425618"/>
          </a:xfrm>
        </p:spPr>
        <p:txBody>
          <a:bodyPr/>
          <a:lstStyle>
            <a:lvl1pPr algn="l">
              <a:defRPr sz="2000">
                <a:solidFill>
                  <a:srgbClr val="FFFFFF"/>
                </a:solidFill>
                <a:latin typeface="HY강B" panose="02030600000101010101" pitchFamily="18" charset="-127"/>
                <a:ea typeface="HY강B" panose="02030600000101010101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157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6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9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9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9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9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8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8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8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FC9A2-C25E-4FE1-AE03-367934F60829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5718C-4CF6-4FF3-A5E1-FAE1B1E5B6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799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18440-A307-4B35-95D5-2B2E252A702E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F961-BC91-4474-827F-BC559D9B1FB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8597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2" y="2217386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8409-7DE6-45D2-A4FD-CB0808B94705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54F67-AA54-4283-8053-80737BF84EF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80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D8335-295D-40DE-B98D-DBD6C34CAE2B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C00A8-DEFC-4393-B285-0D90E138B5A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511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E691-DE46-4029-9CF8-E6B341C69EE9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B6B65-47FF-4FA7-B2DE-6E699966D6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179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3" y="394407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90" y="394408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3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DFA9F-CE2D-409D-92BE-66EBAE665EB9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90A96-D46F-4308-A226-8D923DA95DA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432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8" indent="0">
              <a:buNone/>
              <a:defRPr sz="2100"/>
            </a:lvl2pPr>
            <a:lvl3pPr marL="685796" indent="0">
              <a:buNone/>
              <a:defRPr sz="1800"/>
            </a:lvl3pPr>
            <a:lvl4pPr marL="1028694" indent="0">
              <a:buNone/>
              <a:defRPr sz="1500"/>
            </a:lvl4pPr>
            <a:lvl5pPr marL="1371592" indent="0">
              <a:buNone/>
              <a:defRPr sz="1500"/>
            </a:lvl5pPr>
            <a:lvl6pPr marL="1714490" indent="0">
              <a:buNone/>
              <a:defRPr sz="1500"/>
            </a:lvl6pPr>
            <a:lvl7pPr marL="2057388" indent="0">
              <a:buNone/>
              <a:defRPr sz="1500"/>
            </a:lvl7pPr>
            <a:lvl8pPr marL="2400286" indent="0">
              <a:buNone/>
              <a:defRPr sz="1500"/>
            </a:lvl8pPr>
            <a:lvl9pPr marL="2743185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4ABA-1B7D-4A6C-A881-532654AB773E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8C36E-3485-48C3-AB06-8150194B79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4304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52EC0D-89FC-441D-B568-7F8A4B884E02}" type="datetimeFigureOut">
              <a:rPr lang="ko-KR" altLang="en-US"/>
              <a:pPr>
                <a:defRPr/>
              </a:pPr>
              <a:t>2019-06-07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90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9D4C5C51-707A-4092-83DB-4DBC23600AA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9688033"/>
            <a:ext cx="1008112" cy="202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342898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685796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028694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371592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55588" indent="-255588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39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37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35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33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94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2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9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8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8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85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initab@minitab.co.kr" TargetMode="External"/><Relationship Id="rId2" Type="http://schemas.openxmlformats.org/officeDocument/2006/relationships/hyperlink" Target="http://www.datalabs.co.kr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745349" y="1352600"/>
            <a:ext cx="57785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ko-KR" altLang="en-US" sz="2800" dirty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기업의 미래 가치 창출을 위한 전문인력개발</a:t>
            </a:r>
            <a:endParaRPr kumimoji="0" lang="en-US" altLang="ko-KR" sz="28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  <a:p>
            <a:pPr algn="r" eaLnBrk="1" latinLnBrk="1" hangingPunct="1"/>
            <a:r>
              <a:rPr kumimoji="0" lang="ko-KR" altLang="en-US" sz="3600" dirty="0" err="1" smtClean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이레테크</a:t>
            </a:r>
            <a:r>
              <a:rPr kumimoji="0" lang="ko-KR" altLang="en-US" sz="3600" dirty="0" smtClean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 </a:t>
            </a:r>
            <a:r>
              <a:rPr kumimoji="0" lang="ko-KR" altLang="en-US" sz="3600" dirty="0" err="1" smtClean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데이터랩스</a:t>
            </a:r>
            <a:endParaRPr kumimoji="0" lang="ko-KR" altLang="en-US" sz="36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</p:txBody>
      </p:sp>
      <p:sp>
        <p:nvSpPr>
          <p:cNvPr id="5123" name="제목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ko-KR" altLang="ko-KR" b="1" dirty="0" smtClean="0"/>
              <a:t>201</a:t>
            </a:r>
            <a:r>
              <a:rPr lang="en-US" altLang="ko-KR" b="1" dirty="0"/>
              <a:t>9</a:t>
            </a:r>
            <a:r>
              <a:rPr lang="ko-KR" altLang="en-US" b="1" smtClean="0"/>
              <a:t>년 </a:t>
            </a:r>
            <a:r>
              <a:rPr lang="ko-KR" altLang="en-US" b="1" dirty="0" smtClean="0"/>
              <a:t>교육과정안내</a:t>
            </a:r>
          </a:p>
        </p:txBody>
      </p:sp>
      <p:sp>
        <p:nvSpPr>
          <p:cNvPr id="4" name="부제목 3"/>
          <p:cNvSpPr>
            <a:spLocks noGrp="1"/>
          </p:cNvSpPr>
          <p:nvPr>
            <p:ph type="subTitle" idx="1"/>
          </p:nvPr>
        </p:nvSpPr>
        <p:spPr>
          <a:xfrm>
            <a:off x="0" y="9105353"/>
            <a:ext cx="6858000" cy="528167"/>
          </a:xfrm>
        </p:spPr>
        <p:txBody>
          <a:bodyPr/>
          <a:lstStyle/>
          <a:p>
            <a:pPr>
              <a:defRPr/>
            </a:pPr>
            <a:r>
              <a:rPr lang="ko-KR" altLang="en-US" sz="1100" b="1" dirty="0" err="1" smtClean="0">
                <a:solidFill>
                  <a:schemeClr val="tx1"/>
                </a:solidFill>
                <a:latin typeface="+mj-ea"/>
                <a:ea typeface="+mj-ea"/>
              </a:rPr>
              <a:t>이레테크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100" b="1" smtClean="0">
                <a:solidFill>
                  <a:schemeClr val="tx1"/>
                </a:solidFill>
                <a:latin typeface="+mj-ea"/>
                <a:ea typeface="+mj-ea"/>
              </a:rPr>
              <a:t>경기도 안양시 동안구 시민대로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401(</a:t>
            </a:r>
            <a:r>
              <a:rPr lang="ko-KR" altLang="en-US" sz="1100" b="1" smtClean="0">
                <a:solidFill>
                  <a:schemeClr val="tx1"/>
                </a:solidFill>
                <a:latin typeface="+mj-ea"/>
                <a:ea typeface="+mj-ea"/>
              </a:rPr>
              <a:t>관양동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224-5) </a:t>
            </a:r>
            <a:r>
              <a:rPr lang="ko-KR" altLang="en-US" sz="1100" b="1" smtClean="0">
                <a:solidFill>
                  <a:schemeClr val="tx1"/>
                </a:solidFill>
                <a:latin typeface="+mj-ea"/>
                <a:ea typeface="+mj-ea"/>
              </a:rPr>
              <a:t>대륭테크노타운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15</a:t>
            </a:r>
            <a:r>
              <a:rPr lang="ko-KR" altLang="en-US" sz="1100" b="1" smtClean="0">
                <a:solidFill>
                  <a:schemeClr val="tx1"/>
                </a:solidFill>
                <a:latin typeface="+mj-ea"/>
                <a:ea typeface="+mj-ea"/>
              </a:rPr>
              <a:t>차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901</a:t>
            </a:r>
            <a:r>
              <a:rPr lang="ko-KR" altLang="en-US" sz="1100" b="1" smtClean="0">
                <a:solidFill>
                  <a:schemeClr val="tx1"/>
                </a:solidFill>
                <a:latin typeface="+mj-ea"/>
                <a:ea typeface="+mj-ea"/>
              </a:rPr>
              <a:t>호</a:t>
            </a:r>
            <a:endParaRPr lang="en-US" altLang="ko-KR" sz="11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T ) 031-345-1170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</a:rPr>
              <a:t>F )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</a:rPr>
              <a:t>031-345-1199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 Web)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hlinkClick r:id="rId2"/>
              </a:rPr>
              <a:t>www.datalabs.co.kr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 E-mail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  <a:hlinkClick r:id="rId3"/>
              </a:rPr>
              <a:t>minitab@minitab.co.kr</a:t>
            </a:r>
            <a:r>
              <a:rPr lang="en-US" altLang="ko-KR" sz="1100" b="1" dirty="0" smtClean="0">
                <a:solidFill>
                  <a:schemeClr val="tx1"/>
                </a:solidFill>
                <a:latin typeface="+mj-ea"/>
                <a:ea typeface="+mj-ea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42512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공정 </a:t>
            </a:r>
            <a:r>
              <a:rPr lang="ko-KR" altLang="en-US" sz="825" dirty="0" err="1">
                <a:latin typeface="+mn-ea"/>
                <a:ea typeface="+mn-ea"/>
              </a:rPr>
              <a:t>밸리데이션은</a:t>
            </a:r>
            <a:r>
              <a:rPr lang="ko-KR" altLang="en-US" sz="825" dirty="0">
                <a:latin typeface="+mn-ea"/>
                <a:ea typeface="+mn-ea"/>
              </a:rPr>
              <a:t> 공정 디자인 단계부터 상업적 생산과정까지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특히 공정이 고품질의 제품을 일관되게 생산할 수 있다는 과학적 증거를 확립하는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데이터의 수집과 </a:t>
            </a:r>
            <a:r>
              <a:rPr lang="ko-KR" altLang="en-US" sz="825">
                <a:latin typeface="+mn-ea"/>
                <a:ea typeface="+mn-ea"/>
              </a:rPr>
              <a:t>평가를 </a:t>
            </a:r>
            <a:r>
              <a:rPr lang="ko-KR" altLang="en-US" sz="825" smtClean="0">
                <a:latin typeface="+mn-ea"/>
                <a:ea typeface="+mn-ea"/>
              </a:rPr>
              <a:t>의미합니다</a:t>
            </a:r>
            <a:r>
              <a:rPr lang="en-US" altLang="ko-KR" sz="825" dirty="0" smtClean="0">
                <a:latin typeface="+mn-ea"/>
                <a:ea typeface="+mn-ea"/>
              </a:rPr>
              <a:t>. </a:t>
            </a:r>
            <a:r>
              <a:rPr lang="ko-KR" altLang="en-US" sz="825" dirty="0">
                <a:latin typeface="+mn-ea"/>
                <a:ea typeface="+mn-ea"/>
              </a:rPr>
              <a:t>공정 </a:t>
            </a:r>
            <a:r>
              <a:rPr lang="ko-KR" altLang="en-US" sz="825" dirty="0" err="1">
                <a:latin typeface="+mn-ea"/>
                <a:ea typeface="+mn-ea"/>
              </a:rPr>
              <a:t>밸리데이션은</a:t>
            </a:r>
            <a:r>
              <a:rPr lang="ko-KR" altLang="en-US" sz="825" dirty="0">
                <a:latin typeface="+mn-ea"/>
                <a:ea typeface="+mn-ea"/>
              </a:rPr>
              <a:t> 제품 및 공정 라이프 사이클 </a:t>
            </a:r>
            <a:r>
              <a:rPr lang="ko-KR" altLang="en-US" sz="825">
                <a:latin typeface="+mn-ea"/>
                <a:ea typeface="+mn-ea"/>
              </a:rPr>
              <a:t>전체에 </a:t>
            </a:r>
            <a:r>
              <a:rPr lang="ko-KR" altLang="en-US" sz="825" smtClean="0">
                <a:latin typeface="+mn-ea"/>
                <a:ea typeface="+mn-ea"/>
              </a:rPr>
              <a:t>걸쳐 </a:t>
            </a:r>
            <a:r>
              <a:rPr lang="ko-KR" altLang="en-US" sz="825" dirty="0">
                <a:latin typeface="+mn-ea"/>
                <a:ea typeface="+mn-ea"/>
              </a:rPr>
              <a:t>실시되는 </a:t>
            </a:r>
            <a:r>
              <a:rPr lang="ko-KR" altLang="en-US" sz="825">
                <a:latin typeface="+mn-ea"/>
                <a:ea typeface="+mn-ea"/>
              </a:rPr>
              <a:t>일련을 </a:t>
            </a:r>
            <a:r>
              <a:rPr lang="ko-KR" altLang="en-US" sz="825" smtClean="0">
                <a:latin typeface="+mn-ea"/>
                <a:ea typeface="+mn-ea"/>
              </a:rPr>
              <a:t>활동입니다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  <a:r>
              <a:rPr lang="ko-KR" altLang="en-US" sz="825" dirty="0">
                <a:latin typeface="+mn-ea"/>
                <a:ea typeface="+mn-ea"/>
              </a:rPr>
              <a:t>본 과정에서는 </a:t>
            </a:r>
            <a:r>
              <a:rPr lang="en-US" altLang="ko-KR" sz="825" dirty="0">
                <a:latin typeface="+mn-ea"/>
                <a:ea typeface="+mn-ea"/>
              </a:rPr>
              <a:t>2011</a:t>
            </a:r>
            <a:r>
              <a:rPr lang="ko-KR" altLang="en-US" sz="825" dirty="0">
                <a:latin typeface="+mn-ea"/>
                <a:ea typeface="+mn-ea"/>
              </a:rPr>
              <a:t>년에 개정된 미국의 </a:t>
            </a:r>
            <a:r>
              <a:rPr lang="en-US" altLang="ko-KR" sz="825" dirty="0">
                <a:latin typeface="+mn-ea"/>
                <a:ea typeface="+mn-ea"/>
              </a:rPr>
              <a:t>FDA</a:t>
            </a:r>
            <a:r>
              <a:rPr lang="ko-KR" altLang="en-US" sz="825" dirty="0">
                <a:latin typeface="+mn-ea"/>
                <a:ea typeface="+mn-ea"/>
              </a:rPr>
              <a:t>의 공정 밸리데이션 가이드라인에 따라 </a:t>
            </a:r>
            <a:r>
              <a:rPr lang="en-US" altLang="ko-KR" sz="825" dirty="0">
                <a:latin typeface="+mn-ea"/>
                <a:ea typeface="+mn-ea"/>
              </a:rPr>
              <a:t>3</a:t>
            </a:r>
            <a:r>
              <a:rPr lang="ko-KR" altLang="en-US" sz="825" dirty="0">
                <a:latin typeface="+mn-ea"/>
                <a:ea typeface="+mn-ea"/>
              </a:rPr>
              <a:t>단계 공정 </a:t>
            </a:r>
            <a:r>
              <a:rPr lang="ko-KR" altLang="en-US" sz="825" dirty="0" err="1">
                <a:latin typeface="+mn-ea"/>
                <a:ea typeface="+mn-ea"/>
              </a:rPr>
              <a:t>밸리데이션</a:t>
            </a:r>
            <a:r>
              <a:rPr lang="ko-KR" altLang="en-US" sz="825" dirty="0">
                <a:latin typeface="+mn-ea"/>
                <a:ea typeface="+mn-ea"/>
              </a:rPr>
              <a:t> 방법에 대해 사례를 통해 각 단계별 통계 처리 </a:t>
            </a:r>
            <a:r>
              <a:rPr lang="ko-KR" altLang="en-US" sz="825">
                <a:latin typeface="+mn-ea"/>
                <a:ea typeface="+mn-ea"/>
              </a:rPr>
              <a:t>과정을 </a:t>
            </a:r>
            <a:r>
              <a:rPr lang="ko-KR" altLang="en-US" sz="825" smtClean="0">
                <a:latin typeface="+mn-ea"/>
                <a:ea typeface="+mn-ea"/>
              </a:rPr>
              <a:t>학습합니다</a:t>
            </a:r>
            <a:r>
              <a:rPr lang="en-US" altLang="ko-KR" sz="825" dirty="0" smtClean="0">
                <a:latin typeface="+mn-ea"/>
                <a:ea typeface="+mn-ea"/>
              </a:rPr>
              <a:t>.</a:t>
            </a:r>
            <a:endParaRPr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n-ea"/>
                <a:ea typeface="+mn-ea"/>
              </a:rPr>
              <a:t>공정 </a:t>
            </a:r>
            <a:r>
              <a:rPr lang="ko-KR" altLang="en-US" sz="825" dirty="0" err="1">
                <a:latin typeface="+mn-ea"/>
                <a:ea typeface="+mn-ea"/>
              </a:rPr>
              <a:t>밸리데이션의</a:t>
            </a:r>
            <a:r>
              <a:rPr lang="ko-KR" altLang="en-US" sz="825" dirty="0">
                <a:latin typeface="+mn-ea"/>
                <a:ea typeface="+mn-ea"/>
              </a:rPr>
              <a:t> 개념과 라이프 사이클 방식의 공정 </a:t>
            </a:r>
            <a:r>
              <a:rPr lang="ko-KR" altLang="en-US" sz="825" dirty="0" err="1">
                <a:latin typeface="+mn-ea"/>
                <a:ea typeface="+mn-ea"/>
              </a:rPr>
              <a:t>밸리데이션</a:t>
            </a:r>
            <a:r>
              <a:rPr lang="ko-KR" altLang="en-US" sz="825" dirty="0">
                <a:latin typeface="+mn-ea"/>
                <a:ea typeface="+mn-ea"/>
              </a:rPr>
              <a:t> 단계</a:t>
            </a:r>
            <a:r>
              <a:rPr lang="en-US" altLang="ko-KR" sz="825" dirty="0">
                <a:latin typeface="+mn-ea"/>
                <a:ea typeface="+mn-ea"/>
              </a:rPr>
              <a:t>(</a:t>
            </a:r>
            <a:r>
              <a:rPr lang="ko-KR" altLang="en-US" sz="825" dirty="0">
                <a:latin typeface="+mn-ea"/>
                <a:ea typeface="+mn-ea"/>
              </a:rPr>
              <a:t>공정 디자인 단계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공정 </a:t>
            </a:r>
            <a:r>
              <a:rPr lang="ko-KR" altLang="en-US" sz="825" dirty="0" err="1">
                <a:latin typeface="+mn-ea"/>
                <a:ea typeface="+mn-ea"/>
              </a:rPr>
              <a:t>적격성</a:t>
            </a:r>
            <a:r>
              <a:rPr lang="ko-KR" altLang="en-US" sz="825" dirty="0">
                <a:latin typeface="+mn-ea"/>
                <a:ea typeface="+mn-ea"/>
              </a:rPr>
              <a:t> 평가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지속적 공정 </a:t>
            </a:r>
            <a:r>
              <a:rPr lang="ko-KR" altLang="en-US" sz="825" dirty="0" err="1">
                <a:latin typeface="+mn-ea"/>
                <a:ea typeface="+mn-ea"/>
              </a:rPr>
              <a:t>베리피케이션</a:t>
            </a:r>
            <a:r>
              <a:rPr lang="ko-KR" altLang="en-US" sz="825" dirty="0">
                <a:latin typeface="+mn-ea"/>
                <a:ea typeface="+mn-ea"/>
              </a:rPr>
              <a:t> 단계</a:t>
            </a:r>
            <a:r>
              <a:rPr lang="en-US" altLang="ko-KR" sz="825" dirty="0">
                <a:latin typeface="+mn-ea"/>
                <a:ea typeface="+mn-ea"/>
              </a:rPr>
              <a:t>)</a:t>
            </a:r>
            <a:r>
              <a:rPr lang="ko-KR" altLang="en-US" sz="825" dirty="0">
                <a:latin typeface="+mn-ea"/>
                <a:ea typeface="+mn-ea"/>
              </a:rPr>
              <a:t>를 사례와 함께 </a:t>
            </a:r>
            <a:r>
              <a:rPr lang="ko-KR" altLang="en-US" sz="825">
                <a:latin typeface="+mn-ea"/>
                <a:ea typeface="+mn-ea"/>
              </a:rPr>
              <a:t>자세히 </a:t>
            </a:r>
            <a:r>
              <a:rPr lang="ko-KR" altLang="en-US" sz="825" smtClean="0">
                <a:latin typeface="+mn-ea"/>
                <a:ea typeface="+mn-ea"/>
              </a:rPr>
              <a:t>설명합니다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  <a:r>
              <a:rPr lang="ko-KR" altLang="en-US" sz="825" dirty="0">
                <a:latin typeface="+mn-ea"/>
                <a:ea typeface="+mn-ea"/>
              </a:rPr>
              <a:t>또한 “</a:t>
            </a:r>
            <a:r>
              <a:rPr lang="en-US" altLang="ko-KR" sz="825" dirty="0">
                <a:latin typeface="+mn-ea"/>
                <a:ea typeface="+mn-ea"/>
              </a:rPr>
              <a:t>3</a:t>
            </a:r>
            <a:r>
              <a:rPr lang="ko-KR" altLang="en-US" sz="825" dirty="0">
                <a:latin typeface="+mn-ea"/>
                <a:ea typeface="+mn-ea"/>
              </a:rPr>
              <a:t>배치 연속 생산”방식이 아니라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새로운 가이드라인에 맞게 공정 </a:t>
            </a:r>
            <a:r>
              <a:rPr lang="ko-KR" altLang="en-US" sz="825" dirty="0" err="1">
                <a:latin typeface="+mn-ea"/>
                <a:ea typeface="+mn-ea"/>
              </a:rPr>
              <a:t>밸리데이션</a:t>
            </a:r>
            <a:r>
              <a:rPr lang="ko-KR" altLang="en-US" sz="825" dirty="0">
                <a:latin typeface="+mn-ea"/>
                <a:ea typeface="+mn-ea"/>
              </a:rPr>
              <a:t> 배치의 수를 결정하는 기법도 </a:t>
            </a:r>
            <a:r>
              <a:rPr lang="ko-KR" altLang="en-US" sz="825">
                <a:latin typeface="+mn-ea"/>
                <a:ea typeface="+mn-ea"/>
              </a:rPr>
              <a:t>심층적으로 </a:t>
            </a:r>
            <a:r>
              <a:rPr lang="ko-KR" altLang="en-US" sz="825" smtClean="0">
                <a:latin typeface="+mn-ea"/>
                <a:ea typeface="+mn-ea"/>
              </a:rPr>
              <a:t>살펴봅니다</a:t>
            </a:r>
            <a:r>
              <a:rPr lang="en-US" altLang="ko-KR" sz="825" dirty="0" smtClean="0">
                <a:latin typeface="+mn-ea"/>
                <a:ea typeface="+mn-ea"/>
              </a:rPr>
              <a:t>.</a:t>
            </a:r>
            <a:r>
              <a:rPr lang="en-US" altLang="ko-KR" sz="825" dirty="0">
                <a:latin typeface="+mn-ea"/>
                <a:ea typeface="+mn-ea"/>
              </a:rPr>
              <a:t> 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n-ea"/>
                <a:ea typeface="+mn-ea"/>
              </a:rPr>
              <a:t>제약 </a:t>
            </a:r>
            <a:r>
              <a:rPr lang="ko-KR" altLang="en-US" sz="825" dirty="0">
                <a:latin typeface="+mn-ea"/>
                <a:ea typeface="+mn-ea"/>
              </a:rPr>
              <a:t>및 의료기기 산업의 실습 사례를 통해 각 단계에 적합한 분석 방법을 선택하고 정확하게 분석의 결과를 해석하는 방법을 </a:t>
            </a:r>
            <a:r>
              <a:rPr lang="ko-KR" altLang="en-US" sz="825" dirty="0" smtClean="0">
                <a:latin typeface="+mn-ea"/>
                <a:ea typeface="+mn-ea"/>
              </a:rPr>
              <a:t>이해합니다</a:t>
            </a:r>
            <a:r>
              <a:rPr lang="en-US" altLang="ko-KR" sz="825" dirty="0" smtClean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60363" y="2412529"/>
            <a:ext cx="6156325" cy="160436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313" y="2317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60363" y="2605311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lang="ko-KR" altLang="en-US" sz="825" dirty="0">
                <a:latin typeface="+mn-ea"/>
                <a:ea typeface="+mn-ea"/>
              </a:rPr>
              <a:t>제약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바이오 </a:t>
            </a:r>
            <a:r>
              <a:rPr lang="ko-KR" altLang="en-US" sz="825" dirty="0" err="1" smtClean="0">
                <a:latin typeface="+mn-ea"/>
                <a:ea typeface="+mn-ea"/>
              </a:rPr>
              <a:t>산업군의</a:t>
            </a:r>
            <a:r>
              <a:rPr lang="ko-KR" altLang="en-US" sz="825" dirty="0" smtClean="0">
                <a:latin typeface="+mn-ea"/>
                <a:ea typeface="+mn-ea"/>
              </a:rPr>
              <a:t> </a:t>
            </a:r>
            <a:r>
              <a:rPr lang="ko-KR" altLang="en-US" sz="825" dirty="0">
                <a:latin typeface="+mn-ea"/>
                <a:ea typeface="+mn-ea"/>
              </a:rPr>
              <a:t>담당자</a:t>
            </a:r>
            <a:r>
              <a:rPr lang="en-US" altLang="ko-KR" sz="825" dirty="0">
                <a:latin typeface="+mn-ea"/>
                <a:ea typeface="+mn-ea"/>
              </a:rPr>
              <a:t>/ </a:t>
            </a:r>
            <a:r>
              <a:rPr lang="ko-KR" altLang="en-US" sz="825" dirty="0">
                <a:latin typeface="+mn-ea"/>
                <a:ea typeface="+mn-ea"/>
              </a:rPr>
              <a:t>화학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식품 및 </a:t>
            </a:r>
            <a:r>
              <a:rPr lang="ko-KR" altLang="en-US" sz="825" dirty="0" smtClean="0">
                <a:latin typeface="+mn-ea"/>
                <a:ea typeface="+mn-ea"/>
              </a:rPr>
              <a:t>소비재 등 </a:t>
            </a:r>
            <a:r>
              <a:rPr lang="ko-KR" altLang="en-US" sz="825" dirty="0" err="1">
                <a:latin typeface="+mn-ea"/>
                <a:ea typeface="+mn-ea"/>
              </a:rPr>
              <a:t>산업군의</a:t>
            </a:r>
            <a:r>
              <a:rPr lang="ko-KR" altLang="en-US" sz="825" dirty="0">
                <a:latin typeface="+mn-ea"/>
                <a:ea typeface="+mn-ea"/>
              </a:rPr>
              <a:t> 담당자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교육비 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55</a:t>
            </a:r>
            <a:r>
              <a:rPr kumimoji="0" lang="ko-KR" altLang="en-US" sz="825" smtClean="0">
                <a:latin typeface="+mn-ea"/>
                <a:ea typeface="+mn-ea"/>
              </a:rPr>
              <a:t>만원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marL="92075" indent="-92075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825" b="1" dirty="0" smtClean="0">
                <a:latin typeface="+mn-ea"/>
                <a:ea typeface="+mn-ea"/>
              </a:rPr>
              <a:t>대학생 </a:t>
            </a:r>
            <a:r>
              <a:rPr kumimoji="0" lang="ko-KR" altLang="en-US" sz="825" b="1" dirty="0">
                <a:latin typeface="+mn-ea"/>
                <a:ea typeface="+mn-ea"/>
              </a:rPr>
              <a:t>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825" dirty="0" smtClean="0">
                <a:latin typeface="+mn-ea"/>
              </a:rPr>
              <a:t> </a:t>
            </a:r>
            <a:endParaRPr kumimoji="0" lang="ko-KR" altLang="en-US" sz="825" dirty="0">
              <a:latin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741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8. FDA Process Validation </a:t>
            </a:r>
            <a:endParaRPr lang="ko-KR" altLang="en-US" smtClean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376963"/>
              </p:ext>
            </p:extLst>
          </p:nvPr>
        </p:nvGraphicFramePr>
        <p:xfrm>
          <a:off x="333375" y="4701246"/>
          <a:ext cx="6191249" cy="478826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197"/>
                <a:gridCol w="1477495"/>
                <a:gridCol w="3131281"/>
                <a:gridCol w="935276"/>
              </a:tblGrid>
              <a:tr h="222584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15" marR="45715" marT="35997" marB="35997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15" marR="45715" marT="35997" marB="35997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15" marR="45715" marT="35997" marB="35997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15" marR="45715" marT="35997" marB="35997" anchor="ctr"/>
                </a:tc>
              </a:tr>
              <a:tr h="201765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 기초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데이터를 불러오고 조작하는 방법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 그래프 및 통계분석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53038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FDA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밸리데이션 가이드 라인 요약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미국 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FDA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공정 밸리데이션의 단계에 대한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설계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연속형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측정시스템의 적합성 확인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 검정 및 신뢰 구간의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검정력 및 표본 크기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설계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연속형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변수와 예측 변수 간의 모형화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능력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적격성 평가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연속형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공정능력지수의개념및종류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적격성 평가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연속형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 및 비정규 데이터의 공정 능력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공차 구간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지속적 공정 확인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연속형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합격 샘플링 계획 생성 및 비교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안정성 평가를 위한 관리도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지속적 공정 확인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연속형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계량형 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설계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 데이터의 측정시스템 일관성 정확성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비율에 대한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공정 적격성 평가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이항 데이터의 공정능력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지속적 공정 확인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 데이터의 안정성 평가를 위한 관리도 이해하기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 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0176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 데이터의 합격 샘플링 계획 생성 및 비교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7" y="423292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126376"/>
              </p:ext>
            </p:extLst>
          </p:nvPr>
        </p:nvGraphicFramePr>
        <p:xfrm>
          <a:off x="370606" y="3482354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07/09~07/11     11/20~11/22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98103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 smtClean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사용을 위한 기초 사용법 학습</a:t>
            </a: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을 통한 기본 데이터 처리 능력 향상</a:t>
            </a: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최신 </a:t>
            </a:r>
            <a:r>
              <a:rPr kumimoji="0" lang="ko-KR" altLang="en-US" sz="825">
                <a:latin typeface="+mn-ea"/>
                <a:ea typeface="+mn-ea"/>
              </a:rPr>
              <a:t>버전의 </a:t>
            </a:r>
            <a:r>
              <a:rPr kumimoji="0" lang="ko-KR" altLang="en-US" sz="825" smtClean="0">
                <a:latin typeface="+mn-ea"/>
                <a:ea typeface="+mn-ea"/>
              </a:rPr>
              <a:t>이해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en-US" altLang="ko-KR" sz="825" dirty="0" err="1" smtClean="0">
                <a:latin typeface="+mn-ea"/>
                <a:ea typeface="+mn-ea"/>
              </a:rPr>
              <a:t>Minitab.Inc</a:t>
            </a:r>
            <a:r>
              <a:rPr kumimoji="0" lang="ko-KR" altLang="en-US" sz="825" smtClean="0">
                <a:latin typeface="+mn-ea"/>
                <a:ea typeface="+mn-ea"/>
              </a:rPr>
              <a:t>에서 제공하는 </a:t>
            </a:r>
            <a:r>
              <a:rPr kumimoji="0" lang="en-US" altLang="ko-KR" sz="825" dirty="0" smtClean="0">
                <a:latin typeface="+mn-ea"/>
                <a:ea typeface="+mn-ea"/>
              </a:rPr>
              <a:t>Minitab 17 </a:t>
            </a:r>
            <a:r>
              <a:rPr kumimoji="0" lang="ko-KR" altLang="en-US" sz="825" smtClean="0">
                <a:latin typeface="+mn-ea"/>
                <a:ea typeface="+mn-ea"/>
              </a:rPr>
              <a:t>시작하기 책의 내용 중 </a:t>
            </a:r>
            <a:r>
              <a:rPr kumimoji="0" lang="en-US" altLang="ko-KR" sz="825" dirty="0" smtClean="0">
                <a:latin typeface="+mn-ea"/>
                <a:ea typeface="+mn-ea"/>
              </a:rPr>
              <a:t>1</a:t>
            </a:r>
            <a:r>
              <a:rPr kumimoji="0" lang="ko-KR" altLang="en-US" sz="825" smtClean="0">
                <a:latin typeface="+mn-ea"/>
                <a:ea typeface="+mn-ea"/>
              </a:rPr>
              <a:t>장</a:t>
            </a:r>
            <a:r>
              <a:rPr kumimoji="0" lang="en-US" altLang="ko-KR" sz="825" dirty="0" smtClean="0">
                <a:latin typeface="+mn-ea"/>
                <a:ea typeface="+mn-ea"/>
              </a:rPr>
              <a:t>~4</a:t>
            </a:r>
            <a:r>
              <a:rPr kumimoji="0" lang="ko-KR" altLang="en-US" sz="825" smtClean="0">
                <a:latin typeface="+mn-ea"/>
                <a:ea typeface="+mn-ea"/>
              </a:rPr>
              <a:t>장 까지의 내용을 학습합니다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r>
              <a:rPr kumimoji="0" lang="ko-KR" altLang="en-US" sz="825" smtClean="0">
                <a:latin typeface="+mn-ea"/>
                <a:ea typeface="+mn-ea"/>
              </a:rPr>
              <a:t>기본적인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smtClean="0">
                <a:latin typeface="+mn-ea"/>
                <a:ea typeface="+mn-ea"/>
              </a:rPr>
              <a:t> 소개와 데이터를 그래프로 표시하는 법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smtClean="0">
                <a:latin typeface="+mn-ea"/>
                <a:ea typeface="+mn-ea"/>
              </a:rPr>
              <a:t>데이터 분석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smtClean="0">
                <a:latin typeface="+mn-ea"/>
                <a:ea typeface="+mn-ea"/>
              </a:rPr>
              <a:t>품질 평가에 대한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smtClean="0">
                <a:latin typeface="+mn-ea"/>
                <a:ea typeface="+mn-ea"/>
              </a:rPr>
              <a:t> 사용법을 습득합니다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처음 사용하는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없음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 smtClean="0">
                <a:latin typeface="+mn-ea"/>
                <a:ea typeface="+mn-ea"/>
              </a:rPr>
              <a:t> </a:t>
            </a:r>
            <a:r>
              <a:rPr kumimoji="0" lang="ko-KR" altLang="en-US" sz="825" b="1" smtClean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smtClean="0">
                <a:latin typeface="+mn-ea"/>
                <a:ea typeface="+mn-ea"/>
              </a:rPr>
              <a:t>무료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smtClean="0">
                <a:latin typeface="+mn-ea"/>
                <a:ea typeface="+mn-ea"/>
              </a:rPr>
              <a:t>없음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노동부 환급 여부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b="1" dirty="0">
                <a:latin typeface="+mn-ea"/>
                <a:ea typeface="+mn-ea"/>
              </a:rPr>
              <a:t>없음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9</a:t>
            </a:r>
            <a:r>
              <a:rPr lang="en-US" altLang="ko-KR" dirty="0" smtClean="0"/>
              <a:t>. Minitab </a:t>
            </a:r>
            <a:r>
              <a:rPr lang="ko-KR" altLang="en-US" smtClean="0"/>
              <a:t>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664293"/>
              </p:ext>
            </p:extLst>
          </p:nvPr>
        </p:nvGraphicFramePr>
        <p:xfrm>
          <a:off x="338684" y="5224907"/>
          <a:ext cx="6185941" cy="102423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/>
                <a:gridCol w="1531289"/>
                <a:gridCol w="3069105"/>
                <a:gridCol w="935385"/>
              </a:tblGrid>
              <a:tr h="30347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/>
                        <a:t> 세부내용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</a:tr>
              <a:tr h="18244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분석의 개념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</a:tr>
              <a:tr h="3558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t-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검정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 사용자의 필요에 의한 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</a:tr>
              <a:tr h="1824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도구에 의한 분석 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498605"/>
              </p:ext>
            </p:extLst>
          </p:nvPr>
        </p:nvGraphicFramePr>
        <p:xfrm>
          <a:off x="354347" y="4025528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/>
                <a:gridCol w="5401247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u="none" strike="noStrike" dirty="0" smtClean="0">
                          <a:effectLst/>
                        </a:rPr>
                        <a:t> 02/15   04/11     07/19    10/16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 smtClean="0">
                <a:latin typeface="+mn-ea"/>
                <a:ea typeface="+mn-ea"/>
              </a:rPr>
              <a:t>몬테카를로</a:t>
            </a:r>
            <a:r>
              <a:rPr kumimoji="0" lang="ko-KR" altLang="en-US" sz="825" dirty="0" smtClean="0">
                <a:latin typeface="+mn-ea"/>
                <a:ea typeface="+mn-ea"/>
              </a:rPr>
              <a:t> 시뮬레이션은 모든 산업 분야 및 업무 영역에서 활용할 수 있는 분석 기법으로 본 과정은 </a:t>
            </a:r>
            <a:r>
              <a:rPr kumimoji="0" lang="ko-KR" altLang="en-US" sz="825" dirty="0" err="1" smtClean="0">
                <a:latin typeface="+mn-ea"/>
                <a:ea typeface="+mn-ea"/>
              </a:rPr>
              <a:t>몬테카를로</a:t>
            </a:r>
            <a:r>
              <a:rPr kumimoji="0" lang="ko-KR" altLang="en-US" sz="825" dirty="0" smtClean="0">
                <a:latin typeface="+mn-ea"/>
                <a:ea typeface="+mn-ea"/>
              </a:rPr>
              <a:t> 시뮬레이션에 관심이 있거나 업무에 활용해 보고자 하는 분들을 위해 개설된 입문 과정입니다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본 과정을 통해서 </a:t>
            </a:r>
            <a:r>
              <a:rPr kumimoji="0" lang="ko-KR" altLang="en-US" sz="825" dirty="0" err="1" smtClean="0">
                <a:latin typeface="+mn-ea"/>
                <a:ea typeface="+mn-ea"/>
              </a:rPr>
              <a:t>몬테카를로에</a:t>
            </a:r>
            <a:r>
              <a:rPr kumimoji="0" lang="ko-KR" altLang="en-US" sz="825" dirty="0" smtClean="0">
                <a:latin typeface="+mn-ea"/>
                <a:ea typeface="+mn-ea"/>
              </a:rPr>
              <a:t> 대한 기본적인 개념들과 간단한 실습을 통해서 어떻게 활용할 수 있는지에 대해서 학습하실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 smtClean="0">
                <a:latin typeface="+mn-ea"/>
                <a:ea typeface="+mn-ea"/>
              </a:rPr>
              <a:t>포춘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500</a:t>
            </a:r>
            <a:r>
              <a:rPr kumimoji="0" lang="ko-KR" altLang="en-US" sz="825" dirty="0" smtClean="0">
                <a:latin typeface="+mn-ea"/>
                <a:ea typeface="+mn-ea"/>
              </a:rPr>
              <a:t>대 기업의 </a:t>
            </a:r>
            <a:r>
              <a:rPr kumimoji="0" lang="en-US" altLang="ko-KR" sz="825" dirty="0" smtClean="0">
                <a:latin typeface="+mn-ea"/>
                <a:ea typeface="+mn-ea"/>
              </a:rPr>
              <a:t>90%</a:t>
            </a:r>
            <a:r>
              <a:rPr kumimoji="0" lang="ko-KR" altLang="en-US" sz="825" dirty="0" smtClean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 smtClean="0">
                <a:latin typeface="+mn-ea"/>
                <a:ea typeface="+mn-ea"/>
              </a:rPr>
              <a:t>MBA </a:t>
            </a:r>
            <a:r>
              <a:rPr kumimoji="0" lang="ko-KR" altLang="en-US" sz="825" dirty="0" smtClean="0">
                <a:latin typeface="+mn-ea"/>
                <a:ea typeface="+mn-ea"/>
              </a:rPr>
              <a:t>과정에서 </a:t>
            </a:r>
            <a:r>
              <a:rPr kumimoji="0" lang="ko-KR" altLang="en-US" sz="825" dirty="0" err="1" smtClean="0">
                <a:latin typeface="+mn-ea"/>
                <a:ea typeface="+mn-ea"/>
              </a:rPr>
              <a:t>리스크</a:t>
            </a:r>
            <a:r>
              <a:rPr kumimoji="0" lang="ko-KR" altLang="en-US" sz="825" dirty="0" smtClean="0">
                <a:latin typeface="+mn-ea"/>
                <a:ea typeface="+mn-ea"/>
              </a:rPr>
              <a:t> 분석 실습 툴로 활용되고 있는 대표적인 툴로 </a:t>
            </a:r>
            <a:r>
              <a:rPr kumimoji="0" lang="en-US" altLang="ko-KR" sz="825" dirty="0" smtClean="0">
                <a:latin typeface="+mn-ea"/>
                <a:ea typeface="+mn-ea"/>
              </a:rPr>
              <a:t>@RISK </a:t>
            </a:r>
            <a:r>
              <a:rPr kumimoji="0" lang="ko-KR" altLang="en-US" sz="825" dirty="0" smtClean="0">
                <a:latin typeface="+mn-ea"/>
                <a:ea typeface="+mn-ea"/>
              </a:rPr>
              <a:t>또는 </a:t>
            </a:r>
            <a:r>
              <a:rPr kumimoji="0" lang="en-US" altLang="ko-KR" sz="825" dirty="0" smtClean="0">
                <a:latin typeface="+mn-ea"/>
                <a:ea typeface="+mn-ea"/>
              </a:rPr>
              <a:t>Crystal Ball</a:t>
            </a:r>
            <a:r>
              <a:rPr kumimoji="0" lang="ko-KR" altLang="en-US" sz="825" dirty="0" smtClean="0">
                <a:latin typeface="+mn-ea"/>
                <a:ea typeface="+mn-ea"/>
              </a:rPr>
              <a:t>을 사용합니다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964104"/>
            <a:ext cx="6156325" cy="1628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840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178417"/>
            <a:ext cx="6156325" cy="104451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smtClean="0">
                <a:latin typeface="+mn-ea"/>
                <a:ea typeface="+mn-ea"/>
              </a:rPr>
              <a:t>몬테카를로 시뮬레이션에 관심이 있거나 업무 활용가능성을 타진해 보고자 하시는 모든 분</a:t>
            </a:r>
            <a:r>
              <a:rPr kumimoji="0" lang="en-US" altLang="ko-KR" sz="825" dirty="0" smtClean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smtClean="0">
                <a:latin typeface="+mn-ea"/>
                <a:ea typeface="+mn-ea"/>
              </a:rPr>
              <a:t>무료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</a:t>
            </a:r>
            <a:r>
              <a:rPr kumimoji="0" lang="ko-KR" altLang="en-US" sz="825">
                <a:latin typeface="+mn-ea"/>
                <a:ea typeface="+mn-ea"/>
              </a:rPr>
              <a:t>인쇄본 </a:t>
            </a:r>
            <a:r>
              <a:rPr kumimoji="0" lang="ko-KR" altLang="en-US" sz="825" smtClean="0">
                <a:latin typeface="+mn-ea"/>
                <a:ea typeface="+mn-ea"/>
              </a:rPr>
              <a:t>제공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smtClean="0">
                <a:latin typeface="+mn-ea"/>
                <a:ea typeface="+mn-ea"/>
              </a:rPr>
              <a:t>교육시간</a:t>
            </a:r>
            <a:r>
              <a:rPr kumimoji="0" lang="en-US" altLang="ko-KR" sz="825" dirty="0" smtClean="0">
                <a:latin typeface="+mn-ea"/>
                <a:ea typeface="+mn-ea"/>
              </a:rPr>
              <a:t>: 3</a:t>
            </a:r>
            <a:r>
              <a:rPr kumimoji="0" lang="ko-KR" altLang="en-US" sz="825" smtClean="0">
                <a:latin typeface="+mn-ea"/>
                <a:ea typeface="+mn-ea"/>
              </a:rPr>
              <a:t>시간 </a:t>
            </a:r>
            <a:r>
              <a:rPr kumimoji="0" lang="en-US" altLang="ko-KR" sz="825" dirty="0" smtClean="0">
                <a:latin typeface="+mn-ea"/>
                <a:ea typeface="+mn-ea"/>
              </a:rPr>
              <a:t>30</a:t>
            </a:r>
            <a:r>
              <a:rPr kumimoji="0" lang="ko-KR" altLang="en-US" sz="825" smtClean="0">
                <a:latin typeface="+mn-ea"/>
                <a:ea typeface="+mn-ea"/>
              </a:rPr>
              <a:t>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10. </a:t>
            </a:r>
            <a:r>
              <a:rPr lang="ko-KR" altLang="en-US" dirty="0" err="1" smtClean="0"/>
              <a:t>몬테카를로</a:t>
            </a:r>
            <a:r>
              <a:rPr lang="ko-KR" altLang="en-US" dirty="0" smtClean="0"/>
              <a:t> 시뮬레이션 입문과정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/>
          </p:nvPr>
        </p:nvGraphicFramePr>
        <p:xfrm>
          <a:off x="360596" y="5379846"/>
          <a:ext cx="6164748" cy="177665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/>
                <a:gridCol w="1512168"/>
                <a:gridCol w="3096344"/>
                <a:gridCol w="936104"/>
              </a:tblGrid>
              <a:tr h="2011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</a:tr>
              <a:tr h="312658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분석을 위한 기본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13:30~14:00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시뮬레이션의 이해 및 모델 구축 절차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엑셀 기반의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14:40~16:20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툴을 활용한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결과 차트 해석 방법 및 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16:30~17:00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993203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/>
          </p:nvPr>
        </p:nvGraphicFramePr>
        <p:xfrm>
          <a:off x="352752" y="4173382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2/20     4/5     6/14     8/22     10/17     12/4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17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68300" y="840163"/>
            <a:ext cx="6156325" cy="155631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1031875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시뮬레이션은 모든 산업 분야 및 업무 영역에서 활용할 수 있는 분석 기법으로 본 과정은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시뮬레이션에 관심이 있거나 업무에 활용해 보고자 하는 분들을 위해 개설된 </a:t>
            </a:r>
            <a:r>
              <a:rPr kumimoji="0" lang="ko-KR" altLang="en-US" sz="825" dirty="0" smtClean="0">
                <a:latin typeface="+mn-ea"/>
                <a:ea typeface="+mn-ea"/>
              </a:rPr>
              <a:t>전문 </a:t>
            </a:r>
            <a:r>
              <a:rPr kumimoji="0" lang="ko-KR" altLang="en-US" sz="825" dirty="0">
                <a:latin typeface="+mn-ea"/>
                <a:ea typeface="+mn-ea"/>
              </a:rPr>
              <a:t>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본 과정을 통해서 </a:t>
            </a:r>
            <a:r>
              <a:rPr kumimoji="0" lang="ko-KR" altLang="en-US" sz="825" dirty="0" err="1" smtClean="0">
                <a:latin typeface="+mn-ea"/>
                <a:ea typeface="+mn-ea"/>
              </a:rPr>
              <a:t>리스크와</a:t>
            </a:r>
            <a:r>
              <a:rPr kumimoji="0" lang="ko-KR" altLang="en-US" sz="825" dirty="0" smtClean="0">
                <a:latin typeface="+mn-ea"/>
                <a:ea typeface="+mn-ea"/>
              </a:rPr>
              <a:t> 시뮬레이션에 대한 기본 개념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err="1" smtClean="0">
                <a:latin typeface="+mn-ea"/>
                <a:ea typeface="+mn-ea"/>
              </a:rPr>
              <a:t>리스크</a:t>
            </a:r>
            <a:r>
              <a:rPr kumimoji="0" lang="ko-KR" altLang="en-US" sz="825" dirty="0" smtClean="0">
                <a:latin typeface="+mn-ea"/>
                <a:ea typeface="+mn-ea"/>
              </a:rPr>
              <a:t> 분석 시 요구되는 통계 지식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err="1" smtClean="0">
                <a:latin typeface="+mn-ea"/>
                <a:ea typeface="+mn-ea"/>
              </a:rPr>
              <a:t>몬테카를로</a:t>
            </a:r>
            <a:r>
              <a:rPr kumimoji="0" lang="ko-KR" altLang="en-US" sz="825" dirty="0" smtClean="0">
                <a:latin typeface="+mn-ea"/>
                <a:ea typeface="+mn-ea"/>
              </a:rPr>
              <a:t> 시뮬레이션 모델 수립 방법 및 시뮬레이션 수행한 결과를 해석하여 다양한 의사결정 대안을 수립하는 방법을 학습하실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본 과정에 참여하신 분들은 현재 빈번하게 활용하고 있는 엑셀의 정량적 분석 업무에 시뮬레이션 모델로 업그레이드 함으로써 보다 과학적이고 현실적이면서 세련된 의사결정 방법을 학습 하실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본 과정은 실습 중심의 교육을 통해서 교육 완료 후 바로 현업에서 적용해 볼 수 있도록 구성되어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>
                <a:latin typeface="+mn-ea"/>
                <a:ea typeface="+mn-ea"/>
              </a:rPr>
              <a:t>포춘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500</a:t>
            </a:r>
            <a:r>
              <a:rPr kumimoji="0" lang="ko-KR" altLang="en-US" sz="825" dirty="0">
                <a:latin typeface="+mn-ea"/>
                <a:ea typeface="+mn-ea"/>
              </a:rPr>
              <a:t>대 기업의 </a:t>
            </a:r>
            <a:r>
              <a:rPr kumimoji="0" lang="en-US" altLang="ko-KR" sz="825" dirty="0">
                <a:latin typeface="+mn-ea"/>
                <a:ea typeface="+mn-ea"/>
              </a:rPr>
              <a:t>90%</a:t>
            </a:r>
            <a:r>
              <a:rPr kumimoji="0" lang="ko-KR" altLang="en-US" sz="825" dirty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>
                <a:latin typeface="+mn-ea"/>
                <a:ea typeface="+mn-ea"/>
              </a:rPr>
              <a:t>MBA </a:t>
            </a:r>
            <a:r>
              <a:rPr kumimoji="0" lang="ko-KR" altLang="en-US" sz="825" dirty="0">
                <a:latin typeface="+mn-ea"/>
                <a:ea typeface="+mn-ea"/>
              </a:rPr>
              <a:t>과정에서 </a:t>
            </a:r>
            <a:r>
              <a:rPr kumimoji="0" lang="ko-KR" altLang="en-US" sz="825" dirty="0" err="1">
                <a:latin typeface="+mn-ea"/>
                <a:ea typeface="+mn-ea"/>
              </a:rPr>
              <a:t>리스크</a:t>
            </a:r>
            <a:r>
              <a:rPr kumimoji="0" lang="ko-KR" altLang="en-US" sz="825" dirty="0">
                <a:latin typeface="+mn-ea"/>
                <a:ea typeface="+mn-ea"/>
              </a:rPr>
              <a:t> 분석 실습 툴로 활용되고 있는 대표적인 툴로 </a:t>
            </a:r>
            <a:r>
              <a:rPr kumimoji="0" lang="en-US" altLang="ko-KR" sz="825" dirty="0">
                <a:latin typeface="+mn-ea"/>
                <a:ea typeface="+mn-ea"/>
              </a:rPr>
              <a:t>@RISK </a:t>
            </a:r>
            <a:r>
              <a:rPr kumimoji="0" lang="ko-KR" altLang="en-US" sz="825" dirty="0">
                <a:latin typeface="+mn-ea"/>
                <a:ea typeface="+mn-ea"/>
              </a:rPr>
              <a:t>또는 </a:t>
            </a:r>
            <a:r>
              <a:rPr kumimoji="0" lang="en-US" altLang="ko-KR" sz="825" dirty="0">
                <a:latin typeface="+mn-ea"/>
                <a:ea typeface="+mn-ea"/>
              </a:rPr>
              <a:t>Crystal Ball</a:t>
            </a:r>
            <a:r>
              <a:rPr kumimoji="0" lang="ko-KR" altLang="en-US" sz="825" dirty="0">
                <a:latin typeface="+mn-ea"/>
                <a:ea typeface="+mn-ea"/>
              </a:rPr>
              <a:t>을 사용합니다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828529"/>
            <a:ext cx="6156325" cy="198000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7207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008784"/>
            <a:ext cx="6156325" cy="161582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 smtClean="0">
                <a:latin typeface="+mn-ea"/>
                <a:ea typeface="+mn-ea"/>
              </a:rPr>
              <a:t>사업타당성분석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가치 평가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수요예측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비용분석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일정예측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공정능력 예측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공차분석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위해성 평가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민감도 분석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최적화 등 이 </a:t>
            </a:r>
            <a:r>
              <a:rPr kumimoji="0" lang="ko-KR" altLang="en-US" sz="825" dirty="0" err="1" smtClean="0">
                <a:latin typeface="+mn-ea"/>
                <a:ea typeface="+mn-ea"/>
              </a:rPr>
              <a:t>외에에도</a:t>
            </a:r>
            <a:r>
              <a:rPr kumimoji="0" lang="ko-KR" altLang="en-US" sz="825" dirty="0" smtClean="0">
                <a:latin typeface="+mn-ea"/>
                <a:ea typeface="+mn-ea"/>
              </a:rPr>
              <a:t> 엑셀 기반의 수리적 모델을 기반으로 분석 업무를 수행하여 의사결정의 자료로 활용하고자 하는 모든 분</a:t>
            </a:r>
            <a:r>
              <a:rPr kumimoji="0" lang="en-US" altLang="ko-KR" sz="825" dirty="0" smtClean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관련 과목을 수강하는 것은 권고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44</a:t>
            </a:r>
            <a:r>
              <a:rPr kumimoji="0" lang="ko-KR" altLang="en-US" sz="825" dirty="0" smtClean="0">
                <a:latin typeface="+mn-ea"/>
                <a:ea typeface="+mn-ea"/>
              </a:rPr>
              <a:t>만원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dirty="0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 smtClean="0">
                <a:latin typeface="+mn-ea"/>
                <a:ea typeface="+mn-ea"/>
              </a:rPr>
              <a:t>교육 시간</a:t>
            </a:r>
            <a:r>
              <a:rPr kumimoji="0" lang="en-US" altLang="ko-KR" sz="825" dirty="0" smtClean="0">
                <a:latin typeface="+mn-ea"/>
                <a:ea typeface="+mn-ea"/>
              </a:rPr>
              <a:t>: 2</a:t>
            </a:r>
            <a:r>
              <a:rPr kumimoji="0" lang="ko-KR" altLang="en-US" sz="825" dirty="0" smtClean="0">
                <a:latin typeface="+mn-ea"/>
                <a:ea typeface="+mn-ea"/>
              </a:rPr>
              <a:t>일</a:t>
            </a:r>
            <a:r>
              <a:rPr kumimoji="0" lang="en-US" altLang="ko-KR" sz="825" dirty="0" smtClean="0">
                <a:latin typeface="+mn-ea"/>
                <a:ea typeface="+mn-ea"/>
              </a:rPr>
              <a:t>(14</a:t>
            </a:r>
            <a:r>
              <a:rPr kumimoji="0" lang="ko-KR" altLang="en-US" sz="825" dirty="0" smtClean="0">
                <a:latin typeface="+mn-ea"/>
                <a:ea typeface="+mn-ea"/>
              </a:rPr>
              <a:t>시간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</a:t>
            </a:r>
            <a:r>
              <a:rPr kumimoji="0" lang="en-US" altLang="ko-KR" sz="825" dirty="0" smtClean="0">
                <a:latin typeface="+mn-ea"/>
                <a:ea typeface="+mn-ea"/>
              </a:rPr>
              <a:t>0</a:t>
            </a:r>
            <a:r>
              <a:rPr kumimoji="0" lang="en-US" altLang="ko-KR" sz="825" dirty="0">
                <a:latin typeface="+mn-ea"/>
                <a:ea typeface="+mn-ea"/>
              </a:rPr>
              <a:t>% </a:t>
            </a:r>
            <a:r>
              <a:rPr kumimoji="0" lang="ko-KR" altLang="en-US" sz="825" dirty="0" smtClean="0">
                <a:latin typeface="+mn-ea"/>
                <a:ea typeface="+mn-ea"/>
              </a:rPr>
              <a:t>할인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48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11. </a:t>
            </a:r>
            <a:r>
              <a:rPr lang="ko-KR" altLang="en-US" dirty="0" err="1" smtClean="0"/>
              <a:t>몬테카를로</a:t>
            </a:r>
            <a:r>
              <a:rPr lang="ko-KR" altLang="en-US" dirty="0" smtClean="0"/>
              <a:t> 시뮬레이션을 활용한 의사결정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/>
          </p:nvPr>
        </p:nvGraphicFramePr>
        <p:xfrm>
          <a:off x="333376" y="5616066"/>
          <a:ext cx="6191968" cy="389363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906"/>
                <a:gridCol w="1490214"/>
                <a:gridCol w="3124328"/>
                <a:gridCol w="920520"/>
              </a:tblGrid>
              <a:tr h="2011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</a:tr>
              <a:tr h="20117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09:30~10:00</a:t>
                      </a:r>
                    </a:p>
                  </a:txBody>
                  <a:tcPr marL="6350" marR="6350" marT="6350" marB="0" anchor="ctr"/>
                </a:tc>
              </a:tr>
              <a:tr h="2603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10:00~10:50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엑셀 기반의 시뮬레이션 방법 알아보기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11:00~11:50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12:00~13:00</a:t>
                      </a: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리스크를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위한 통계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 통계량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 확률분포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13:00~13:50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모델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모델을 위한 변수 정의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데이터를 이용한 확률분포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적합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요인 간의 상관관계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정의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실행 및 결과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출력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17:00~17:30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결과 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활용하기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결과 해석 및 보고서 작성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09:30~10:00</a:t>
                      </a: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시뮬레이션을 도와 주는 분석 툴 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10:00~10:50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모델링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11:00~11:50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12:00~13:00</a:t>
                      </a: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불확실성을 고려한 최적화 개념 및 모델 정의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13:00~13:50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최적화 분석 툴을 활용한 최적해 도출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불확실성을 고려한 최적화 모델링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예측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시계열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예측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16:00~16:40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11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뉴럴툴을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활용한 예측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16:50~17:30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516940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/>
          </p:nvPr>
        </p:nvGraphicFramePr>
        <p:xfrm>
          <a:off x="341307" y="4410838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 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05/23~05/24     11/28~11/29</a:t>
                      </a: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50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11079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 smtClean="0">
                <a:latin typeface="+mn-ea"/>
                <a:ea typeface="+mn-ea"/>
              </a:rPr>
              <a:t>제품 </a:t>
            </a:r>
            <a:r>
              <a:rPr kumimoji="0" lang="ko-KR" altLang="en-US" sz="825" dirty="0">
                <a:latin typeface="+mn-ea"/>
                <a:ea typeface="+mn-ea"/>
              </a:rPr>
              <a:t>및 부품소재의 고수준의 원류단계 품질 확보와 관련 업체의 자체 공정기술력 향상을 위한 통계소프트웨어인 </a:t>
            </a: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>
                <a:latin typeface="+mn-ea"/>
                <a:ea typeface="+mn-ea"/>
              </a:rPr>
              <a:t>활용법과 </a:t>
            </a:r>
            <a:r>
              <a:rPr kumimoji="0" lang="en-US" altLang="ko-KR" sz="825" dirty="0">
                <a:latin typeface="+mn-ea"/>
                <a:ea typeface="+mn-ea"/>
              </a:rPr>
              <a:t>MTS</a:t>
            </a:r>
            <a:r>
              <a:rPr kumimoji="0" lang="ko-KR" altLang="en-US" sz="825">
                <a:latin typeface="+mn-ea"/>
                <a:ea typeface="+mn-ea"/>
              </a:rPr>
              <a:t>의 기본지식을 </a:t>
            </a:r>
            <a:r>
              <a:rPr kumimoji="0" lang="ko-KR" altLang="en-US" sz="825" smtClean="0">
                <a:latin typeface="+mn-ea"/>
                <a:ea typeface="+mn-ea"/>
              </a:rPr>
              <a:t>습득합니다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endParaRPr kumimoji="0" lang="ko-KR" altLang="en-US" sz="825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 err="1" smtClean="0">
                <a:latin typeface="+mn-ea"/>
                <a:ea typeface="+mn-ea"/>
              </a:rPr>
              <a:t>마하라노비스의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다차원 공간에서의 </a:t>
            </a:r>
            <a:r>
              <a:rPr kumimoji="0" lang="ko-KR" altLang="en-US" sz="825" dirty="0" err="1">
                <a:latin typeface="+mn-ea"/>
                <a:ea typeface="+mn-ea"/>
              </a:rPr>
              <a:t>마하라노비스</a:t>
            </a:r>
            <a:r>
              <a:rPr kumimoji="0" lang="ko-KR" altLang="en-US" sz="825" dirty="0">
                <a:latin typeface="+mn-ea"/>
                <a:ea typeface="+mn-ea"/>
              </a:rPr>
              <a:t> 거리</a:t>
            </a:r>
            <a:r>
              <a:rPr kumimoji="0" lang="en-US" altLang="ko-KR" sz="825" dirty="0">
                <a:latin typeface="+mn-ea"/>
                <a:ea typeface="+mn-ea"/>
              </a:rPr>
              <a:t>(MD) </a:t>
            </a:r>
            <a:r>
              <a:rPr kumimoji="0" lang="ko-KR" altLang="en-US" sz="825">
                <a:latin typeface="+mn-ea"/>
                <a:ea typeface="+mn-ea"/>
              </a:rPr>
              <a:t>측정방법과 다구찌 강건설계의 </a:t>
            </a:r>
            <a:r>
              <a:rPr kumimoji="0" lang="en-US" altLang="ko-KR" sz="825" dirty="0">
                <a:latin typeface="+mn-ea"/>
                <a:ea typeface="+mn-ea"/>
              </a:rPr>
              <a:t>SN</a:t>
            </a:r>
            <a:r>
              <a:rPr kumimoji="0" lang="ko-KR" altLang="en-US" sz="825">
                <a:latin typeface="+mn-ea"/>
                <a:ea typeface="+mn-ea"/>
              </a:rPr>
              <a:t>비</a:t>
            </a:r>
            <a:r>
              <a:rPr kumimoji="0" lang="en-US" altLang="ko-KR" sz="825" dirty="0">
                <a:latin typeface="+mn-ea"/>
                <a:ea typeface="+mn-ea"/>
              </a:rPr>
              <a:t>(Signal To Noise Ratio) </a:t>
            </a:r>
            <a:r>
              <a:rPr kumimoji="0" lang="ko-KR" altLang="en-US" sz="825">
                <a:latin typeface="+mn-ea"/>
                <a:ea typeface="+mn-ea"/>
              </a:rPr>
              <a:t>개념을 정확히 익혀 최적화함으로서 생산제품의 정확한 양품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>
                <a:latin typeface="+mn-ea"/>
                <a:ea typeface="+mn-ea"/>
              </a:rPr>
              <a:t>불량품 자동선별 및 생산현장의 설비이상 진단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고장예측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등급 판정에 </a:t>
            </a:r>
            <a:r>
              <a:rPr kumimoji="0" lang="ko-KR" altLang="en-US" sz="825" smtClean="0">
                <a:latin typeface="+mn-ea"/>
                <a:ea typeface="+mn-ea"/>
              </a:rPr>
              <a:t>이용합니다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endParaRPr kumimoji="0" lang="ko-KR" altLang="en-US" sz="825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설계단계에서부터 </a:t>
            </a:r>
            <a:r>
              <a:rPr kumimoji="0" lang="ko-KR" altLang="en-US" sz="825" dirty="0">
                <a:latin typeface="+mn-ea"/>
                <a:ea typeface="+mn-ea"/>
              </a:rPr>
              <a:t>품질개선 프로세스를 구축함으로서 원천적인 불량발생을 방지할 수 있는 능력 </a:t>
            </a:r>
            <a:r>
              <a:rPr kumimoji="0" lang="ko-KR" altLang="en-US" sz="825" dirty="0" smtClean="0">
                <a:latin typeface="+mn-ea"/>
                <a:ea typeface="+mn-ea"/>
              </a:rPr>
              <a:t>배양합니다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 smtClean="0">
                <a:solidFill>
                  <a:srgbClr val="FF0000"/>
                </a:solidFill>
                <a:latin typeface="+mn-ea"/>
                <a:ea typeface="+mn-ea"/>
              </a:rPr>
              <a:t>Minitab MD </a:t>
            </a:r>
            <a:r>
              <a:rPr kumimoji="0" lang="ko-KR" altLang="en-US" sz="825" smtClean="0">
                <a:solidFill>
                  <a:srgbClr val="FF0000"/>
                </a:solidFill>
                <a:latin typeface="+mn-ea"/>
                <a:ea typeface="+mn-ea"/>
              </a:rPr>
              <a:t>자동 계산 패키지 무료 제공</a:t>
            </a: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smtClean="0">
                <a:latin typeface="+mn-ea"/>
                <a:ea typeface="+mn-ea"/>
              </a:rPr>
              <a:t>교육생에 한함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628553"/>
            <a:ext cx="6156325" cy="1628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5047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42866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경영기획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재무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마케팅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영업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 smtClean="0">
                <a:latin typeface="+mn-ea"/>
                <a:ea typeface="+mn-ea"/>
              </a:rPr>
              <a:t>시그마 </a:t>
            </a:r>
            <a:r>
              <a:rPr kumimoji="0" lang="ko-KR" altLang="en-US" sz="825" dirty="0">
                <a:latin typeface="+mn-ea"/>
                <a:ea typeface="+mn-ea"/>
              </a:rPr>
              <a:t>담당자 및 의사결정이 필요한 모든 업무 </a:t>
            </a:r>
            <a:r>
              <a:rPr kumimoji="0" lang="ko-KR" altLang="en-US" sz="825" dirty="0" err="1" smtClean="0">
                <a:latin typeface="+mn-ea"/>
                <a:ea typeface="+mn-ea"/>
              </a:rPr>
              <a:t>추진자</a:t>
            </a:r>
            <a:r>
              <a:rPr kumimoji="0" lang="en-US" altLang="ko-KR" sz="825" dirty="0" smtClean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44</a:t>
            </a:r>
            <a:r>
              <a:rPr kumimoji="0" lang="ko-KR" altLang="en-US" sz="825" smtClean="0">
                <a:latin typeface="+mn-ea"/>
                <a:ea typeface="+mn-ea"/>
              </a:rPr>
              <a:t>만원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특전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825" dirty="0" smtClean="0">
                <a:latin typeface="+mn-ea"/>
                <a:ea typeface="+mn-ea"/>
              </a:rPr>
              <a:t> - MD(</a:t>
            </a:r>
            <a:r>
              <a:rPr kumimoji="0" lang="ko-KR" altLang="en-US" sz="825" smtClean="0">
                <a:latin typeface="+mn-ea"/>
                <a:ea typeface="+mn-ea"/>
              </a:rPr>
              <a:t>마하라노비스 거리</a:t>
            </a:r>
            <a:r>
              <a:rPr kumimoji="0" lang="en-US" altLang="ko-KR" sz="825" dirty="0" smtClean="0">
                <a:latin typeface="+mn-ea"/>
                <a:ea typeface="+mn-ea"/>
              </a:rPr>
              <a:t>) </a:t>
            </a:r>
            <a:r>
              <a:rPr kumimoji="0" lang="ko-KR" altLang="en-US" sz="825" smtClean="0">
                <a:latin typeface="+mn-ea"/>
                <a:ea typeface="+mn-ea"/>
              </a:rPr>
              <a:t>값 자동 계산을 위한 </a:t>
            </a:r>
            <a:r>
              <a:rPr kumimoji="0" lang="en-US" altLang="ko-KR" sz="825" dirty="0" smtClean="0">
                <a:latin typeface="+mn-ea"/>
                <a:ea typeface="+mn-ea"/>
              </a:rPr>
              <a:t>Minitab Add-in </a:t>
            </a:r>
            <a:r>
              <a:rPr kumimoji="0" lang="ko-KR" altLang="en-US" sz="825" smtClean="0">
                <a:latin typeface="+mn-ea"/>
                <a:ea typeface="+mn-ea"/>
              </a:rPr>
              <a:t>패키지 무료 제공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- </a:t>
            </a:r>
            <a:r>
              <a:rPr kumimoji="0" lang="ko-KR" altLang="en-US" sz="825" smtClean="0">
                <a:latin typeface="+mn-ea"/>
                <a:ea typeface="+mn-ea"/>
              </a:rPr>
              <a:t>패키지를 이용하여 쉽게 </a:t>
            </a:r>
            <a:r>
              <a:rPr kumimoji="0" lang="en-US" altLang="ko-KR" sz="825" dirty="0" smtClean="0">
                <a:latin typeface="+mn-ea"/>
                <a:ea typeface="+mn-ea"/>
              </a:rPr>
              <a:t>MD</a:t>
            </a:r>
            <a:r>
              <a:rPr kumimoji="0" lang="ko-KR" altLang="en-US" sz="825" smtClean="0">
                <a:latin typeface="+mn-ea"/>
                <a:ea typeface="+mn-ea"/>
              </a:rPr>
              <a:t>값을 계산할 수 있고 현업 데이터 분석 가능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>
          <a:xfrm>
            <a:off x="216865" y="62886"/>
            <a:ext cx="6452210" cy="425618"/>
          </a:xfrm>
        </p:spPr>
        <p:txBody>
          <a:bodyPr/>
          <a:lstStyle/>
          <a:p>
            <a:r>
              <a:rPr lang="en-US" altLang="ko-KR" sz="1800" dirty="0" smtClean="0"/>
              <a:t>12. </a:t>
            </a:r>
            <a:r>
              <a:rPr lang="ko-KR" altLang="en-US" sz="1800" dirty="0" err="1"/>
              <a:t>빅</a:t>
            </a:r>
            <a:r>
              <a:rPr lang="ko-KR" altLang="en-US" sz="1800" dirty="0" err="1" smtClean="0"/>
              <a:t>데이터를</a:t>
            </a:r>
            <a:r>
              <a:rPr lang="ko-KR" altLang="en-US" sz="1800" dirty="0" smtClean="0"/>
              <a:t> </a:t>
            </a:r>
            <a:r>
              <a:rPr lang="ko-KR" altLang="en-US" sz="1800" dirty="0"/>
              <a:t>위한 </a:t>
            </a:r>
            <a:r>
              <a:rPr lang="en-US" altLang="ko-KR" sz="1800" dirty="0"/>
              <a:t>Good Design </a:t>
            </a:r>
            <a:r>
              <a:rPr lang="ko-KR" altLang="en-US" sz="1800" dirty="0"/>
              <a:t>판정 및 고장 예측 </a:t>
            </a:r>
            <a:endParaRPr lang="ko-KR" altLang="en-US" sz="1800" dirty="0" smtClean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604794"/>
              </p:ext>
            </p:extLst>
          </p:nvPr>
        </p:nvGraphicFramePr>
        <p:xfrm>
          <a:off x="360596" y="5163822"/>
          <a:ext cx="6164748" cy="346158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/>
                <a:gridCol w="1512168"/>
                <a:gridCol w="3096344"/>
                <a:gridCol w="936104"/>
              </a:tblGrid>
              <a:tr h="3933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</a:tr>
              <a:tr h="37091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마하라노비스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시스템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(MTS)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개요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다변량분석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기초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MTS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48009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정규화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표준화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상관행렬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역행렬 계산방법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709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마하라노비스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거리 계산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손 계산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709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709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미니탭을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이용한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MTS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정상그룹의 마하라노비스 공간 구성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정규화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709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비정상그룹의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마하라노비스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공간 구성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표준화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709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마하라노비스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거리 및 한계치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(Threshold,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역치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r>
                        <a:rPr lang="ko-KR" altLang="en-US" sz="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계산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손실금액 비교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2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국내 적용사례 소개 및 질의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771008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253398"/>
              </p:ext>
            </p:extLst>
          </p:nvPr>
        </p:nvGraphicFramePr>
        <p:xfrm>
          <a:off x="352425" y="4090183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09/18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723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92560"/>
            <a:ext cx="6156325" cy="600164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전통적 실험계획법이 각 요인들 간 서로 독립적인 관계에서 실험을 수행한다면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혼합물 실험은 전체 성분의 합이 일정한 양으로 정해지거나 전체의 비율이 </a:t>
            </a:r>
            <a:r>
              <a:rPr kumimoji="0" lang="en-US" altLang="ko-KR" sz="825" dirty="0">
                <a:latin typeface="+mn-ea"/>
                <a:ea typeface="+mn-ea"/>
              </a:rPr>
              <a:t>1(100%)</a:t>
            </a:r>
            <a:r>
              <a:rPr kumimoji="0" lang="ko-KR" altLang="en-US" sz="825" dirty="0">
                <a:latin typeface="+mn-ea"/>
                <a:ea typeface="+mn-ea"/>
              </a:rPr>
              <a:t>이 되는 실험으로 각 성분이 독립이 아닌 실험을 수행하게 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학습하게 될 혼합물 실험계획법은 각 성분에 하한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상한 제약이 있는 꼭지점 실험과 공정변수가 추가된 혼합물 실험 및 혼합물 총량이 한 개가 아닌 다수의 총량에 대한 혼합물 설계와 분석을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628553"/>
            <a:ext cx="6156325" cy="1628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5047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42866"/>
            <a:ext cx="6156325" cy="104451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                Minitab </a:t>
            </a:r>
            <a:r>
              <a:rPr kumimoji="0" lang="ko-KR" altLang="en-US" sz="825" dirty="0">
                <a:latin typeface="+mn-ea"/>
                <a:ea typeface="+mn-ea"/>
              </a:rPr>
              <a:t>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제약</a:t>
            </a:r>
            <a:r>
              <a:rPr kumimoji="0" lang="en-US" altLang="ko-KR" sz="825" dirty="0" smtClean="0">
                <a:latin typeface="+mn-ea"/>
                <a:ea typeface="+mn-ea"/>
              </a:rPr>
              <a:t>∙</a:t>
            </a:r>
            <a:r>
              <a:rPr kumimoji="0" lang="ko-KR" altLang="en-US" sz="825" dirty="0" smtClean="0">
                <a:latin typeface="+mn-ea"/>
                <a:ea typeface="+mn-ea"/>
              </a:rPr>
              <a:t>바이오 혹은 연구업무 종사자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33</a:t>
            </a:r>
            <a:r>
              <a:rPr kumimoji="0" lang="ko-KR" altLang="en-US" sz="825" dirty="0" smtClean="0">
                <a:latin typeface="+mn-ea"/>
                <a:ea typeface="+mn-ea"/>
              </a:rPr>
              <a:t>만원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dirty="0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대학생 특전</a:t>
            </a:r>
            <a:r>
              <a:rPr kumimoji="0" lang="en-US" altLang="ko-KR" sz="825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20% </a:t>
            </a:r>
            <a:r>
              <a:rPr kumimoji="0" lang="ko-KR" altLang="en-US" sz="825" dirty="0" smtClean="0">
                <a:latin typeface="+mn-ea"/>
                <a:ea typeface="+mn-ea"/>
              </a:rPr>
              <a:t>할인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>
          <a:xfrm>
            <a:off x="216865" y="62886"/>
            <a:ext cx="6452210" cy="425618"/>
          </a:xfrm>
        </p:spPr>
        <p:txBody>
          <a:bodyPr/>
          <a:lstStyle/>
          <a:p>
            <a:r>
              <a:rPr lang="en-US" altLang="ko-KR" dirty="0" smtClean="0"/>
              <a:t>13. </a:t>
            </a:r>
            <a:r>
              <a:rPr lang="ko-KR" altLang="en-US" dirty="0" smtClean="0"/>
              <a:t>혼합물 실험계획법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963560"/>
              </p:ext>
            </p:extLst>
          </p:nvPr>
        </p:nvGraphicFramePr>
        <p:xfrm>
          <a:off x="360596" y="5163822"/>
          <a:ext cx="6164748" cy="344907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/>
                <a:gridCol w="1512168"/>
                <a:gridCol w="3096344"/>
                <a:gridCol w="936104"/>
              </a:tblGrid>
              <a:tr h="3933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</a:tr>
              <a:tr h="61096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실험계획법 개요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실험의 제약 조건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선형효과와 이중 혼합효과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 도구를 사용한 최적조건 발굴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09:30~11:20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6109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생성 및 모형 적합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효과 평가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: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궤적도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등고선도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표면도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709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88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역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성분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항을 추가한 모형 분석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67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실험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 생성 및 모형 적합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46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실험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 생성 및 모형 적합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2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연습문제 풀이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771008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944666"/>
              </p:ext>
            </p:extLst>
          </p:nvPr>
        </p:nvGraphicFramePr>
        <p:xfrm>
          <a:off x="352425" y="4090183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05/21   11/08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63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92560"/>
            <a:ext cx="6156325" cy="727122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 smtClean="0">
                <a:latin typeface="+mn-ea"/>
                <a:ea typeface="+mn-ea"/>
              </a:rPr>
              <a:t>현업</a:t>
            </a:r>
            <a:r>
              <a:rPr kumimoji="0" lang="en-US" altLang="ko-KR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 smtClean="0">
                <a:latin typeface="+mn-ea"/>
                <a:ea typeface="+mn-ea"/>
              </a:rPr>
              <a:t>자료 분석은 주로 반복적이고 연속적 작업인 경우가 많으며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조금 조건을 달리하는 분석 변화를 </a:t>
            </a:r>
            <a:r>
              <a:rPr kumimoji="0" lang="en-US" altLang="ko-KR" sz="825" dirty="0" smtClean="0">
                <a:latin typeface="+mn-ea"/>
                <a:ea typeface="+mn-ea"/>
              </a:rPr>
              <a:t>Top-Down </a:t>
            </a:r>
            <a:r>
              <a:rPr kumimoji="0" lang="ko-KR" altLang="en-US" sz="825" dirty="0" smtClean="0">
                <a:latin typeface="+mn-ea"/>
                <a:ea typeface="+mn-ea"/>
              </a:rPr>
              <a:t>메뉴 방식에서는 다소 불편할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 smtClean="0">
                <a:latin typeface="+mn-ea"/>
                <a:ea typeface="+mn-ea"/>
              </a:rPr>
              <a:t>Minitab </a:t>
            </a:r>
            <a:r>
              <a:rPr kumimoji="0" lang="ko-KR" altLang="en-US" sz="825" dirty="0" smtClean="0">
                <a:latin typeface="+mn-ea"/>
                <a:ea typeface="+mn-ea"/>
              </a:rPr>
              <a:t>매크로 과정에서는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의 사용 능력을 배가시키기 위해 </a:t>
            </a:r>
            <a:r>
              <a:rPr kumimoji="0" lang="en-US" altLang="ko-KR" sz="825" dirty="0" smtClean="0">
                <a:latin typeface="+mn-ea"/>
                <a:ea typeface="+mn-ea"/>
              </a:rPr>
              <a:t>Batch </a:t>
            </a:r>
            <a:r>
              <a:rPr kumimoji="0" lang="ko-KR" altLang="en-US" sz="825" dirty="0" smtClean="0">
                <a:latin typeface="+mn-ea"/>
                <a:ea typeface="+mn-ea"/>
              </a:rPr>
              <a:t>작업을 처리할 수 있는 </a:t>
            </a:r>
            <a:r>
              <a:rPr kumimoji="0" lang="en-US" altLang="ko-KR" sz="825" dirty="0" smtClean="0">
                <a:latin typeface="+mn-ea"/>
                <a:ea typeface="+mn-ea"/>
              </a:rPr>
              <a:t>Minitab </a:t>
            </a:r>
            <a:r>
              <a:rPr kumimoji="0" lang="ko-KR" altLang="en-US" sz="825" dirty="0" smtClean="0">
                <a:latin typeface="+mn-ea"/>
                <a:ea typeface="+mn-ea"/>
              </a:rPr>
              <a:t>매크로의 문법과 다양한 예제를 통해 소개합니다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본 교육을 통해 분석 자동화</a:t>
            </a:r>
            <a:r>
              <a:rPr kumimoji="0" lang="en-US" altLang="ko-KR" sz="825" dirty="0" smtClean="0">
                <a:latin typeface="+mn-ea"/>
                <a:ea typeface="+mn-ea"/>
              </a:rPr>
              <a:t>(Automation)</a:t>
            </a:r>
            <a:r>
              <a:rPr kumimoji="0" lang="ko-KR" altLang="en-US" sz="825" dirty="0" smtClean="0">
                <a:latin typeface="+mn-ea"/>
                <a:ea typeface="+mn-ea"/>
              </a:rPr>
              <a:t>을 위한 기초지식을 습득할 수 있고 반복적 분석 시간을 최소화 할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628553"/>
            <a:ext cx="6156325" cy="1628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5047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42866"/>
            <a:ext cx="6156325" cy="85408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Minitab </a:t>
            </a:r>
            <a:r>
              <a:rPr kumimoji="0" lang="ko-KR" altLang="en-US" sz="825" dirty="0">
                <a:latin typeface="+mn-ea"/>
                <a:ea typeface="+mn-ea"/>
              </a:rPr>
              <a:t>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 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제약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바이오 혹은 연구업무 종사자 등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이용하여 자료 분석을 수행하는 누구나 </a:t>
            </a:r>
            <a:r>
              <a:rPr kumimoji="0" lang="ko-KR" altLang="en-US" sz="825" dirty="0" smtClean="0">
                <a:latin typeface="+mn-ea"/>
                <a:ea typeface="+mn-ea"/>
              </a:rPr>
              <a:t>필요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교육비 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33</a:t>
            </a:r>
            <a:r>
              <a:rPr kumimoji="0" lang="ko-KR" altLang="en-US" sz="825" dirty="0" smtClean="0">
                <a:latin typeface="+mn-ea"/>
                <a:ea typeface="+mn-ea"/>
              </a:rPr>
              <a:t>만원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dirty="0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 smtClean="0">
                <a:latin typeface="+mn-ea"/>
                <a:ea typeface="+mn-ea"/>
              </a:rPr>
              <a:t>교재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점심식사</a:t>
            </a:r>
            <a:r>
              <a:rPr kumimoji="0" lang="en-US" altLang="ko-KR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 smtClean="0">
                <a:latin typeface="+mn-ea"/>
                <a:ea typeface="+mn-ea"/>
              </a:rPr>
              <a:t>제공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endParaRPr kumimoji="0" lang="ko-KR" altLang="en-US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</a:t>
            </a:r>
            <a:r>
              <a:rPr kumimoji="0" lang="ko-KR" altLang="en-US" sz="825" dirty="0" err="1">
                <a:latin typeface="+mn-ea"/>
                <a:ea typeface="+mn-ea"/>
              </a:rPr>
              <a:t>인쇄본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 smtClean="0">
                <a:latin typeface="+mn-ea"/>
                <a:ea typeface="+mn-ea"/>
              </a:rPr>
              <a:t>제공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>
          <a:xfrm>
            <a:off x="216865" y="62886"/>
            <a:ext cx="6452210" cy="425618"/>
          </a:xfrm>
        </p:spPr>
        <p:txBody>
          <a:bodyPr/>
          <a:lstStyle/>
          <a:p>
            <a:r>
              <a:rPr lang="en-US" altLang="ko-KR" dirty="0" smtClean="0"/>
              <a:t>14. </a:t>
            </a:r>
            <a:r>
              <a:rPr lang="ko-KR" altLang="en-US" dirty="0" smtClean="0"/>
              <a:t>분석 자동화를 위한 </a:t>
            </a:r>
            <a:r>
              <a:rPr lang="en-US" altLang="ko-KR" dirty="0" smtClean="0"/>
              <a:t>Minitab </a:t>
            </a:r>
            <a:r>
              <a:rPr lang="ko-KR" altLang="en-US" dirty="0" smtClean="0"/>
              <a:t>매크로</a:t>
            </a:r>
            <a:r>
              <a:rPr lang="en-US" altLang="ko-KR" dirty="0" smtClean="0"/>
              <a:t>(Macro)</a:t>
            </a:r>
            <a:endParaRPr lang="ko-KR" altLang="en-US" dirty="0" smtClean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/>
          </p:nvPr>
        </p:nvGraphicFramePr>
        <p:xfrm>
          <a:off x="360596" y="5163822"/>
          <a:ext cx="6164748" cy="3259432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/>
                <a:gridCol w="1512168"/>
                <a:gridCol w="3096344"/>
                <a:gridCol w="936104"/>
              </a:tblGrid>
              <a:tr h="3933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</a:tr>
              <a:tr h="305484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응용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사용자 메뉴 만들기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054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명령어의 입력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행과 열 다루기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899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분석 자동화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(1)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Exec Macro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개요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709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4211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분석 자동화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(1)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Exec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Macro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작성법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Global 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매크로 소개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67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분석 자동화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Local Macro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개요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7272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응용 프로그램 만들기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-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검추정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자동화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-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규격이 표시되는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Run Chart</a:t>
                      </a:r>
                    </a:p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-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능력 분석 자동화 등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15:30~17:20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771008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/>
          </p:nvPr>
        </p:nvGraphicFramePr>
        <p:xfrm>
          <a:off x="352425" y="4090183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04/12   11/08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18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머신 러닝 분석을 위한 기본 개념 학습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머신 러닝 기법 및 용어 이해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err="1" smtClean="0">
                <a:latin typeface="+mn-ea"/>
                <a:ea typeface="+mn-ea"/>
              </a:rPr>
              <a:t>빅데이터</a:t>
            </a:r>
            <a:r>
              <a:rPr kumimoji="0" lang="ko-KR" altLang="en-US" sz="825" dirty="0" smtClean="0">
                <a:latin typeface="+mn-ea"/>
                <a:ea typeface="+mn-ea"/>
              </a:rPr>
              <a:t> 분석의 전반적인 흐름 이해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사용자의 분석 목적에 맞는 머신 러닝 기법 선택 능력 배양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머신 러닝 소프트웨어인 </a:t>
            </a:r>
            <a:r>
              <a:rPr kumimoji="0" lang="en-US" altLang="ko-KR" sz="825" dirty="0" smtClean="0">
                <a:latin typeface="+mn-ea"/>
                <a:ea typeface="+mn-ea"/>
              </a:rPr>
              <a:t>SPM</a:t>
            </a:r>
            <a:r>
              <a:rPr kumimoji="0" lang="ko-KR" altLang="en-US" sz="825" dirty="0" smtClean="0">
                <a:latin typeface="+mn-ea"/>
                <a:ea typeface="+mn-ea"/>
              </a:rPr>
              <a:t>의 기본적인 분석 기능을 설명하고 수행 원리 이해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머신 러닝 기법의 필요성 인지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 smtClean="0">
                <a:latin typeface="+mn-ea"/>
                <a:ea typeface="+mn-ea"/>
              </a:rPr>
              <a:t>제조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금융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통신</a:t>
            </a:r>
            <a:r>
              <a:rPr kumimoji="0" lang="en-US" altLang="ko-KR" sz="825" dirty="0" smtClean="0">
                <a:latin typeface="+mn-ea"/>
                <a:ea typeface="+mn-ea"/>
              </a:rPr>
              <a:t>, R&amp;D, </a:t>
            </a:r>
            <a:r>
              <a:rPr kumimoji="0" lang="ko-KR" altLang="en-US" sz="825" dirty="0" smtClean="0">
                <a:latin typeface="+mn-ea"/>
                <a:ea typeface="+mn-ea"/>
              </a:rPr>
              <a:t>바이오</a:t>
            </a:r>
            <a:r>
              <a:rPr kumimoji="0" lang="en-US" altLang="ko-KR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 smtClean="0">
                <a:latin typeface="+mn-ea"/>
                <a:ea typeface="+mn-ea"/>
              </a:rPr>
              <a:t>등 </a:t>
            </a:r>
            <a:r>
              <a:rPr kumimoji="0" lang="ko-KR" altLang="en-US" sz="825" dirty="0" err="1" smtClean="0">
                <a:latin typeface="+mn-ea"/>
                <a:ea typeface="+mn-ea"/>
              </a:rPr>
              <a:t>빅데이터</a:t>
            </a:r>
            <a:r>
              <a:rPr kumimoji="0" lang="ko-KR" altLang="en-US" sz="825" dirty="0" smtClean="0">
                <a:latin typeface="+mn-ea"/>
                <a:ea typeface="+mn-ea"/>
              </a:rPr>
              <a:t> 분석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데이터 </a:t>
            </a:r>
            <a:r>
              <a:rPr kumimoji="0" lang="ko-KR" altLang="en-US" sz="825" dirty="0" err="1" smtClean="0">
                <a:latin typeface="+mn-ea"/>
                <a:ea typeface="+mn-ea"/>
              </a:rPr>
              <a:t>마이닝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r>
              <a:rPr kumimoji="0" lang="ko-KR" altLang="en-US" sz="825" dirty="0" smtClean="0">
                <a:latin typeface="+mn-ea"/>
                <a:ea typeface="+mn-ea"/>
              </a:rPr>
              <a:t>머신 러닝 등 데이터 분석에 관심이 있는 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825" dirty="0" smtClean="0">
                <a:latin typeface="+mn-ea"/>
                <a:ea typeface="+mn-ea"/>
              </a:rPr>
              <a:t>                 </a:t>
            </a:r>
            <a:r>
              <a:rPr kumimoji="0" lang="ko-KR" altLang="en-US" sz="825" dirty="0" smtClean="0">
                <a:latin typeface="+mn-ea"/>
                <a:ea typeface="+mn-ea"/>
              </a:rPr>
              <a:t>모든 사용자</a:t>
            </a:r>
            <a:endParaRPr kumimoji="0" lang="ko-KR" altLang="en-US" sz="825" dirty="0">
              <a:latin typeface="+mn-ea"/>
              <a:ea typeface="+mn-ea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b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Minitab </a:t>
            </a:r>
            <a:r>
              <a:rPr kumimoji="0" lang="ko-KR" altLang="en-US" sz="825" b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기초통계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 smtClean="0">
                <a:latin typeface="+mn-ea"/>
                <a:ea typeface="+mn-ea"/>
              </a:rPr>
              <a:t>무료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 smtClean="0">
                <a:latin typeface="+mn-ea"/>
                <a:ea typeface="+mn-ea"/>
              </a:rPr>
              <a:t>없음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15. </a:t>
            </a:r>
            <a:r>
              <a:rPr lang="ko-KR" altLang="en-US" dirty="0" err="1" smtClean="0"/>
              <a:t>빅데이터</a:t>
            </a:r>
            <a:r>
              <a:rPr lang="ko-KR" altLang="en-US" dirty="0" smtClean="0"/>
              <a:t> 머신 러닝 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780568"/>
              </p:ext>
            </p:extLst>
          </p:nvPr>
        </p:nvGraphicFramePr>
        <p:xfrm>
          <a:off x="338684" y="5224906"/>
          <a:ext cx="6185941" cy="1240261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/>
                <a:gridCol w="1531289"/>
                <a:gridCol w="3069105"/>
                <a:gridCol w="935385"/>
              </a:tblGrid>
              <a:tr h="36748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/>
                        <a:t> 세부내용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</a:tr>
              <a:tr h="22092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 러닝 개요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빅데이터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 과정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 러닝 개념 소개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</a:tr>
              <a:tr h="4309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 러닝 기법 선택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CART, Random Forest,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로지스틱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회귀 등의 알고리즘을 활용하여 분석 상황에 맞는 사용자의 필요에 의한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기법 선택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</a:tr>
              <a:tr h="2209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 러닝 분석 도구에 의한 분석 시연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691847"/>
              </p:ext>
            </p:extLst>
          </p:nvPr>
        </p:nvGraphicFramePr>
        <p:xfrm>
          <a:off x="354347" y="4025528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/>
                <a:gridCol w="5401247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u="none" strike="noStrike" dirty="0" smtClean="0">
                          <a:effectLst/>
                        </a:rPr>
                        <a:t> 02/12   5/15   9/17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6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68300" y="840163"/>
            <a:ext cx="6156325" cy="155631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1031875"/>
            <a:ext cx="6156325" cy="1361911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이 과정은 제품 설계 시 공차 설정 단계에서 실시하는 누적 공차 해석방법에 대한 소개 </a:t>
            </a:r>
            <a:r>
              <a:rPr kumimoji="0" lang="ko-KR" altLang="en-US" sz="825" dirty="0" smtClean="0">
                <a:latin typeface="+mn-ea"/>
                <a:ea typeface="+mn-ea"/>
              </a:rPr>
              <a:t>과정입니다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r>
              <a:rPr kumimoji="0" lang="ko-KR" altLang="en-US" sz="825" dirty="0" smtClean="0">
                <a:latin typeface="+mn-ea"/>
                <a:ea typeface="+mn-ea"/>
              </a:rPr>
              <a:t>누적공차 </a:t>
            </a:r>
            <a:r>
              <a:rPr kumimoji="0" lang="ko-KR" altLang="en-US" sz="825" dirty="0">
                <a:latin typeface="+mn-ea"/>
                <a:ea typeface="+mn-ea"/>
              </a:rPr>
              <a:t>해석의 기본 용어와 </a:t>
            </a:r>
            <a:r>
              <a:rPr kumimoji="0" lang="en-US" altLang="ko-KR" sz="825" dirty="0">
                <a:latin typeface="+mn-ea"/>
                <a:ea typeface="+mn-ea"/>
              </a:rPr>
              <a:t>3</a:t>
            </a:r>
            <a:r>
              <a:rPr kumimoji="0" lang="ko-KR" altLang="en-US" sz="825" dirty="0">
                <a:latin typeface="+mn-ea"/>
                <a:ea typeface="+mn-ea"/>
              </a:rPr>
              <a:t>가지 누적공차 해석 기법을 </a:t>
            </a:r>
            <a:r>
              <a:rPr kumimoji="0" lang="ko-KR" altLang="en-US" sz="825" dirty="0" smtClean="0">
                <a:latin typeface="+mn-ea"/>
                <a:ea typeface="+mn-ea"/>
              </a:rPr>
              <a:t>다룹니다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r>
              <a:rPr kumimoji="0" lang="ko-KR" altLang="en-US" sz="825" dirty="0" smtClean="0">
                <a:latin typeface="+mn-ea"/>
                <a:ea typeface="+mn-ea"/>
              </a:rPr>
              <a:t>치수 </a:t>
            </a:r>
            <a:r>
              <a:rPr kumimoji="0" lang="ko-KR" altLang="en-US" sz="825" dirty="0">
                <a:latin typeface="+mn-ea"/>
                <a:ea typeface="+mn-ea"/>
              </a:rPr>
              <a:t>공차 형식에 대한 해석방법을 중심으로 하며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기하 공차 </a:t>
            </a:r>
            <a:r>
              <a:rPr kumimoji="0" lang="en-US" altLang="ko-KR" sz="825" dirty="0">
                <a:latin typeface="+mn-ea"/>
                <a:ea typeface="+mn-ea"/>
              </a:rPr>
              <a:t>(GD&amp;T)</a:t>
            </a:r>
            <a:r>
              <a:rPr kumimoji="0" lang="ko-KR" altLang="en-US" sz="825" dirty="0">
                <a:latin typeface="+mn-ea"/>
                <a:ea typeface="+mn-ea"/>
              </a:rPr>
              <a:t>에 대한 누적공차 해석 방법의 기본 개념도 함께 </a:t>
            </a:r>
            <a:r>
              <a:rPr kumimoji="0" lang="ko-KR" altLang="en-US" sz="825" dirty="0" smtClean="0">
                <a:latin typeface="+mn-ea"/>
                <a:ea typeface="+mn-ea"/>
              </a:rPr>
              <a:t>소개합니다</a:t>
            </a:r>
            <a:r>
              <a:rPr kumimoji="0" lang="en-US" altLang="ko-KR" sz="825" dirty="0" smtClean="0">
                <a:latin typeface="+mn-ea"/>
                <a:ea typeface="+mn-ea"/>
              </a:rPr>
              <a:t>.</a:t>
            </a: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누적 공차 해석을 통해 부품 조립 후의 공정능력 수준을 </a:t>
            </a:r>
            <a:r>
              <a:rPr kumimoji="0" lang="en-US" altLang="ko-KR" sz="825" dirty="0">
                <a:latin typeface="+mn-ea"/>
                <a:ea typeface="+mn-ea"/>
              </a:rPr>
              <a:t>Pp/</a:t>
            </a:r>
            <a:r>
              <a:rPr kumimoji="0" lang="en-US" altLang="ko-KR" sz="825" dirty="0" err="1">
                <a:latin typeface="+mn-ea"/>
                <a:ea typeface="+mn-ea"/>
              </a:rPr>
              <a:t>Ppk</a:t>
            </a:r>
            <a:r>
              <a:rPr kumimoji="0" lang="en-US" altLang="ko-KR" sz="825" dirty="0">
                <a:latin typeface="+mn-ea"/>
                <a:ea typeface="+mn-ea"/>
              </a:rPr>
              <a:t>, Sigma </a:t>
            </a:r>
            <a:r>
              <a:rPr kumimoji="0" lang="ko-KR" altLang="en-US" sz="825" dirty="0">
                <a:latin typeface="+mn-ea"/>
                <a:ea typeface="+mn-ea"/>
              </a:rPr>
              <a:t>수준 및 </a:t>
            </a:r>
            <a:r>
              <a:rPr kumimoji="0" lang="ko-KR" altLang="en-US" sz="825" dirty="0" err="1">
                <a:latin typeface="+mn-ea"/>
                <a:ea typeface="+mn-ea"/>
              </a:rPr>
              <a:t>결함률</a:t>
            </a:r>
            <a:r>
              <a:rPr kumimoji="0" lang="ko-KR" altLang="en-US" sz="825" dirty="0">
                <a:latin typeface="+mn-ea"/>
                <a:ea typeface="+mn-ea"/>
              </a:rPr>
              <a:t> 등의 척도를 통해 예측할 수 </a:t>
            </a:r>
            <a:r>
              <a:rPr kumimoji="0" lang="ko-KR" altLang="en-US" sz="825" dirty="0" smtClean="0">
                <a:latin typeface="+mn-ea"/>
                <a:ea typeface="+mn-ea"/>
              </a:rPr>
              <a:t>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</a:t>
            </a: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누적 공차 해석 시 해석하고자 하는 간격</a:t>
            </a:r>
            <a:r>
              <a:rPr kumimoji="0" lang="en-US" altLang="ko-KR" sz="825" dirty="0">
                <a:latin typeface="+mn-ea"/>
                <a:ea typeface="+mn-ea"/>
              </a:rPr>
              <a:t>(Gap) </a:t>
            </a:r>
            <a:r>
              <a:rPr kumimoji="0" lang="ko-KR" altLang="en-US" sz="825" dirty="0">
                <a:latin typeface="+mn-ea"/>
                <a:ea typeface="+mn-ea"/>
              </a:rPr>
              <a:t>또는 거리</a:t>
            </a:r>
            <a:r>
              <a:rPr kumimoji="0" lang="en-US" altLang="ko-KR" sz="825" dirty="0">
                <a:latin typeface="+mn-ea"/>
                <a:ea typeface="+mn-ea"/>
              </a:rPr>
              <a:t>(Distance)</a:t>
            </a:r>
            <a:r>
              <a:rPr kumimoji="0" lang="ko-KR" altLang="en-US" sz="825" dirty="0">
                <a:latin typeface="+mn-ea"/>
                <a:ea typeface="+mn-ea"/>
              </a:rPr>
              <a:t>와 도면 상에 지시된 치수 간의 관계를 공차 누적 스케치로 작성할 수 </a:t>
            </a:r>
            <a:r>
              <a:rPr kumimoji="0" lang="ko-KR" altLang="en-US" sz="825" dirty="0" smtClean="0">
                <a:latin typeface="+mn-ea"/>
                <a:ea typeface="+mn-ea"/>
              </a:rPr>
              <a:t>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Worst Case </a:t>
            </a:r>
            <a:r>
              <a:rPr kumimoji="0" lang="ko-KR" altLang="en-US" sz="825" dirty="0">
                <a:latin typeface="+mn-ea"/>
                <a:ea typeface="+mn-ea"/>
              </a:rPr>
              <a:t>공차해석과 </a:t>
            </a:r>
            <a:r>
              <a:rPr kumimoji="0" lang="en-US" altLang="ko-KR" sz="825" dirty="0">
                <a:latin typeface="+mn-ea"/>
                <a:ea typeface="+mn-ea"/>
              </a:rPr>
              <a:t>RSS(Root Sum Square) </a:t>
            </a:r>
            <a:r>
              <a:rPr kumimoji="0" lang="ko-KR" altLang="en-US" sz="825" dirty="0">
                <a:latin typeface="+mn-ea"/>
                <a:ea typeface="+mn-ea"/>
              </a:rPr>
              <a:t>공차해석 기법의 차이를 이해하고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주어진 상황에서 어떤 공차해석 기법을 적용하는 것이 타당한 지를 판단할 수 </a:t>
            </a:r>
            <a:r>
              <a:rPr kumimoji="0" lang="ko-KR" altLang="en-US" sz="825" dirty="0" smtClean="0">
                <a:latin typeface="+mn-ea"/>
                <a:ea typeface="+mn-ea"/>
              </a:rPr>
              <a:t>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 방법을 통해 공차 해석을 실시하고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민감도 분석을 통해 결과의 산포에 가장 큰 영향을 미치는 치수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공차를 파악할 수 </a:t>
            </a:r>
            <a:r>
              <a:rPr kumimoji="0" lang="ko-KR" altLang="en-US" sz="825" dirty="0" smtClean="0">
                <a:latin typeface="+mn-ea"/>
                <a:ea typeface="+mn-ea"/>
              </a:rPr>
              <a:t>있으며</a:t>
            </a:r>
            <a:r>
              <a:rPr kumimoji="0" lang="en-US" altLang="ko-KR" sz="825" dirty="0" smtClean="0">
                <a:latin typeface="+mn-ea"/>
                <a:ea typeface="+mn-ea"/>
              </a:rPr>
              <a:t> GD&amp;T </a:t>
            </a:r>
            <a:r>
              <a:rPr kumimoji="0" lang="ko-KR" altLang="en-US" sz="825" dirty="0">
                <a:latin typeface="+mn-ea"/>
                <a:ea typeface="+mn-ea"/>
              </a:rPr>
              <a:t>기하공차로 지시된 도면에서 누적 공차 해석을 적용할 수 </a:t>
            </a:r>
            <a:r>
              <a:rPr kumimoji="0" lang="ko-KR" altLang="en-US" sz="825" dirty="0" smtClean="0">
                <a:latin typeface="+mn-ea"/>
                <a:ea typeface="+mn-ea"/>
              </a:rPr>
              <a:t>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828529"/>
            <a:ext cx="6156325" cy="198000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7207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008784"/>
            <a:ext cx="6156325" cy="142539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엔지니어링 도면을 만들고 해석하는 </a:t>
            </a:r>
            <a:r>
              <a:rPr kumimoji="0" lang="ko-KR" altLang="en-US" sz="825" dirty="0" smtClean="0">
                <a:latin typeface="+mn-ea"/>
                <a:ea typeface="+mn-ea"/>
              </a:rPr>
              <a:t>연구원 및 부품 </a:t>
            </a:r>
            <a:r>
              <a:rPr kumimoji="0" lang="ko-KR" altLang="en-US" sz="825" dirty="0">
                <a:latin typeface="+mn-ea"/>
                <a:ea typeface="+mn-ea"/>
              </a:rPr>
              <a:t>공급업체의 품질관리를 담당하는 </a:t>
            </a:r>
            <a:r>
              <a:rPr kumimoji="0" lang="ko-KR" altLang="en-US" sz="825" dirty="0" smtClean="0">
                <a:latin typeface="+mn-ea"/>
                <a:ea typeface="+mn-ea"/>
              </a:rPr>
              <a:t>엔지니어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선수 </a:t>
            </a:r>
            <a:r>
              <a:rPr kumimoji="0" lang="ko-KR" altLang="en-US" sz="825" b="1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교육과정</a:t>
            </a:r>
            <a:r>
              <a:rPr kumimoji="0" lang="en-US" altLang="ko-KR" sz="825" b="1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및 품질관리</a:t>
            </a:r>
            <a:r>
              <a:rPr kumimoji="0" lang="en-US" altLang="ko-KR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(SQC) 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관련 과목 을 수강하는 것은 추천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44</a:t>
            </a:r>
            <a:r>
              <a:rPr kumimoji="0" lang="ko-KR" altLang="en-US" sz="825" dirty="0" smtClean="0">
                <a:latin typeface="+mn-ea"/>
                <a:ea typeface="+mn-ea"/>
              </a:rPr>
              <a:t>만원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dirty="0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 smtClean="0">
                <a:latin typeface="+mn-ea"/>
                <a:ea typeface="+mn-ea"/>
              </a:rPr>
              <a:t>교육 시간</a:t>
            </a:r>
            <a:r>
              <a:rPr kumimoji="0" lang="en-US" altLang="ko-KR" sz="825" dirty="0" smtClean="0">
                <a:latin typeface="+mn-ea"/>
                <a:ea typeface="+mn-ea"/>
              </a:rPr>
              <a:t>: 2</a:t>
            </a:r>
            <a:r>
              <a:rPr kumimoji="0" lang="ko-KR" altLang="en-US" sz="825" dirty="0" smtClean="0">
                <a:latin typeface="+mn-ea"/>
                <a:ea typeface="+mn-ea"/>
              </a:rPr>
              <a:t>일</a:t>
            </a:r>
            <a:r>
              <a:rPr kumimoji="0" lang="en-US" altLang="ko-KR" sz="825" dirty="0" smtClean="0">
                <a:latin typeface="+mn-ea"/>
                <a:ea typeface="+mn-ea"/>
              </a:rPr>
              <a:t>(14</a:t>
            </a:r>
            <a:r>
              <a:rPr kumimoji="0" lang="ko-KR" altLang="en-US" sz="825" dirty="0" smtClean="0">
                <a:latin typeface="+mn-ea"/>
                <a:ea typeface="+mn-ea"/>
              </a:rPr>
              <a:t>시간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</a:t>
            </a:r>
            <a:r>
              <a:rPr kumimoji="0" lang="en-US" altLang="ko-KR" sz="825" dirty="0" smtClean="0">
                <a:latin typeface="+mn-ea"/>
                <a:ea typeface="+mn-ea"/>
              </a:rPr>
              <a:t>0</a:t>
            </a:r>
            <a:r>
              <a:rPr kumimoji="0" lang="en-US" altLang="ko-KR" sz="825" dirty="0">
                <a:latin typeface="+mn-ea"/>
                <a:ea typeface="+mn-ea"/>
              </a:rPr>
              <a:t>% </a:t>
            </a:r>
            <a:r>
              <a:rPr kumimoji="0" lang="ko-KR" altLang="en-US" sz="825" dirty="0" smtClean="0">
                <a:latin typeface="+mn-ea"/>
                <a:ea typeface="+mn-ea"/>
              </a:rPr>
              <a:t>할인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48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16. </a:t>
            </a:r>
            <a:r>
              <a:rPr lang="ko-KR" altLang="en-US" dirty="0" smtClean="0"/>
              <a:t>조립 호환성 확보를 위한 누적공차 해석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53040"/>
              </p:ext>
            </p:extLst>
          </p:nvPr>
        </p:nvGraphicFramePr>
        <p:xfrm>
          <a:off x="333376" y="5616066"/>
          <a:ext cx="6191968" cy="394545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906"/>
                <a:gridCol w="1490214"/>
                <a:gridCol w="3124328"/>
                <a:gridCol w="920520"/>
              </a:tblGrid>
              <a:tr h="26019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smtClean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</a:tr>
              <a:tr h="156426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누적공차 해석의 기초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공차의 개념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787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공차 누적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스캐치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767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Worst Case </a:t>
                      </a:r>
                      <a:r>
                        <a:rPr lang="ko-KR" altLang="en-US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누적공차 해석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l" defTabSz="685796" rtl="0" eaLnBrk="1" fontAlgn="ctr" latinLnBrk="1" hangingPunct="1"/>
                      <a:r>
                        <a:rPr lang="en-US" altLang="ko-KR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Worst Case </a:t>
                      </a:r>
                      <a:r>
                        <a:rPr lang="ko-KR" altLang="en-US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공차 해석 방법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marL="0" algn="ctr" defTabSz="685796" rtl="0" eaLnBrk="1" fontAlgn="ctr" latinLnBrk="1" hangingPunct="1"/>
                      <a:r>
                        <a:rPr lang="en-US" altLang="ko-KR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11:00~12:20</a:t>
                      </a:r>
                    </a:p>
                  </a:txBody>
                  <a:tcPr marL="6350" marR="6350" marT="6350" marB="0" anchor="ctr"/>
                </a:tc>
              </a:tr>
              <a:tr h="1756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85796" rtl="0" eaLnBrk="1" fontAlgn="ctr" latinLnBrk="1" hangingPunct="1"/>
                      <a:r>
                        <a:rPr lang="ko-KR" altLang="en-US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해석 연습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53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666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통계적 공차해석의 이론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오차의 전파 법칙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중심극한의 정리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13:30~15:20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756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확률분포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: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균등분포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삼각분포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56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공정능력지수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64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RSS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통계적 공차 해석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독립형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RSS(Root Sum Square)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방법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15:30~17:20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564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해석 연습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: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브레이크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캘리퍼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56426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RSS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통계적 공차 해석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종속형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RSS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방법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948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시뮬레이션을 </a:t>
                      </a:r>
                    </a:p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활용한 공차해석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시뮬레이션의 개요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10:30~12:20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564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Crystal Ball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53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45408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 시뮬레이션을 </a:t>
                      </a:r>
                    </a:p>
                    <a:p>
                      <a:pPr algn="ctr" fontAlgn="ctr"/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활용한 공차해석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적용 연습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564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기하공차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(GD&amp;T)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</a:t>
                      </a:r>
                    </a:p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누적공차 해석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기하공차의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14:30~16:50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564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기하공차의 등가양측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+/-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공차 변환</a:t>
                      </a:r>
                      <a:endParaRPr lang="en-US" altLang="ko-KR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64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기하공차의 누적공차 해석 연습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53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종합 정리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종합 정리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17:00~17:30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516940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046887"/>
              </p:ext>
            </p:extLst>
          </p:nvPr>
        </p:nvGraphicFramePr>
        <p:xfrm>
          <a:off x="378295" y="4272943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 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04/23~04/24     07/15~07/16</a:t>
                      </a: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77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11079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R</a:t>
            </a:r>
            <a:r>
              <a:rPr kumimoji="0" lang="ko-KR" altLang="en-US" sz="825" dirty="0">
                <a:latin typeface="+mn-ea"/>
                <a:ea typeface="+mn-ea"/>
              </a:rPr>
              <a:t>을 활용한 기초통계량 산출 및 그래프 </a:t>
            </a:r>
            <a:r>
              <a:rPr kumimoji="0" lang="ko-KR" altLang="en-US" sz="825" dirty="0" smtClean="0">
                <a:latin typeface="+mn-ea"/>
                <a:ea typeface="+mn-ea"/>
              </a:rPr>
              <a:t>활용능력을 습득합니다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데이터 분석을 위한 기초 데이터 핸들링 </a:t>
            </a:r>
            <a:r>
              <a:rPr kumimoji="0" lang="ko-KR" altLang="en-US" sz="825" dirty="0" smtClean="0">
                <a:latin typeface="+mn-ea"/>
                <a:ea typeface="+mn-ea"/>
              </a:rPr>
              <a:t>능력을 습득합니다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소프트웨어인 </a:t>
            </a:r>
            <a:r>
              <a:rPr kumimoji="0" lang="en-US" altLang="ko-KR" sz="825" dirty="0">
                <a:latin typeface="+mn-ea"/>
                <a:ea typeface="+mn-ea"/>
              </a:rPr>
              <a:t>SPM </a:t>
            </a:r>
            <a:r>
              <a:rPr kumimoji="0" lang="ko-KR" altLang="en-US" sz="825" dirty="0">
                <a:latin typeface="+mn-ea"/>
                <a:ea typeface="+mn-ea"/>
              </a:rPr>
              <a:t>및 </a:t>
            </a:r>
            <a:r>
              <a:rPr kumimoji="0" lang="en-US" altLang="ko-KR" sz="825" dirty="0">
                <a:latin typeface="+mn-ea"/>
                <a:ea typeface="+mn-ea"/>
              </a:rPr>
              <a:t>R</a:t>
            </a:r>
            <a:r>
              <a:rPr kumimoji="0" lang="ko-KR" altLang="en-US" sz="825" dirty="0">
                <a:latin typeface="+mn-ea"/>
                <a:ea typeface="+mn-ea"/>
              </a:rPr>
              <a:t>을 활용한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분석 기초 </a:t>
            </a:r>
            <a:r>
              <a:rPr kumimoji="0" lang="ko-KR" altLang="en-US" sz="825" dirty="0" smtClean="0">
                <a:latin typeface="+mn-ea"/>
                <a:ea typeface="+mn-ea"/>
              </a:rPr>
              <a:t>능력을 배양합니다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SPM</a:t>
            </a:r>
            <a:r>
              <a:rPr kumimoji="0" lang="ko-KR" altLang="en-US" sz="825" dirty="0">
                <a:latin typeface="+mn-ea"/>
                <a:ea typeface="+mn-ea"/>
              </a:rPr>
              <a:t>을 통해 완성된 모델의 소스 코드를 추출해 간단한 시스템 구축 </a:t>
            </a:r>
            <a:r>
              <a:rPr kumimoji="0" lang="ko-KR" altLang="en-US" sz="825" dirty="0" smtClean="0">
                <a:latin typeface="+mn-ea"/>
                <a:ea typeface="+mn-ea"/>
              </a:rPr>
              <a:t>과정을 실습합니다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머신 러닝 알고리즘의 기초 </a:t>
            </a:r>
            <a:r>
              <a:rPr kumimoji="0" lang="ko-KR" altLang="en-US" sz="825" dirty="0" smtClean="0">
                <a:latin typeface="+mn-ea"/>
                <a:ea typeface="+mn-ea"/>
              </a:rPr>
              <a:t>개념을 이해할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예측변수와 목표변수의 형태에 따른 알맞은 분석 </a:t>
            </a:r>
            <a:r>
              <a:rPr kumimoji="0" lang="ko-KR" altLang="en-US" sz="825" dirty="0" smtClean="0">
                <a:latin typeface="+mn-ea"/>
                <a:ea typeface="+mn-ea"/>
              </a:rPr>
              <a:t>기법을 적용할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머신 러닝 분석을 시작하는 초심자를 위한 전반적인 데이터 분석 </a:t>
            </a:r>
            <a:r>
              <a:rPr kumimoji="0" lang="ko-KR" altLang="en-US" sz="825" dirty="0" smtClean="0">
                <a:latin typeface="+mn-ea"/>
                <a:ea typeface="+mn-ea"/>
              </a:rPr>
              <a:t>과정을 이해할 수 있습니다</a:t>
            </a:r>
            <a:r>
              <a:rPr kumimoji="0" lang="en-US" altLang="ko-KR" sz="825" dirty="0" smtClean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대상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제조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통신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R&amp;D,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제약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바이오 분야 등에 종사하는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빅데이터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분석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데이터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마이닝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머신 러닝 분석에 관심이 있는 모든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및 </a:t>
            </a:r>
            <a:r>
              <a:rPr kumimoji="0" lang="ko-KR" altLang="en-US" sz="825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빅데이터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 err="1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머신러닝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입문 과목을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수강하는 것은 추천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44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만원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(VAT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포함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점심식사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시간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en-US" altLang="ko-KR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시간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ko-KR" altLang="en-US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강의안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인쇄본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제공</a:t>
            </a:r>
            <a:endParaRPr kumimoji="0" lang="ko-KR" altLang="en-US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17. </a:t>
            </a:r>
            <a:r>
              <a:rPr lang="ko-KR" altLang="en-US" dirty="0" err="1" smtClean="0"/>
              <a:t>빅데이터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머신러닝</a:t>
            </a:r>
            <a:r>
              <a:rPr lang="ko-KR" altLang="en-US" dirty="0" smtClean="0"/>
              <a:t> 기초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277080"/>
              </p:ext>
            </p:extLst>
          </p:nvPr>
        </p:nvGraphicFramePr>
        <p:xfrm>
          <a:off x="349005" y="4202434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/>
                <a:gridCol w="5401247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u="none" strike="noStrike" dirty="0" smtClean="0">
                          <a:effectLst/>
                        </a:rPr>
                        <a:t> 03/14~03/15   6/25~6/26   10/28~10/29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826"/>
              </p:ext>
            </p:extLst>
          </p:nvPr>
        </p:nvGraphicFramePr>
        <p:xfrm>
          <a:off x="367769" y="5241032"/>
          <a:ext cx="6191968" cy="345638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906"/>
                <a:gridCol w="1490214"/>
                <a:gridCol w="3124328"/>
                <a:gridCol w="920520"/>
              </a:tblGrid>
              <a:tr h="403636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 smtClean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</a:tr>
              <a:tr h="18192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주요 기능 확인 및 이용법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819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핸들링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l" defTabSz="685796" rtl="0" eaLnBrk="1" fontAlgn="ctr" latinLnBrk="1" hangingPunct="1"/>
                      <a:r>
                        <a:rPr lang="ko-KR" altLang="en-US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선택</a:t>
                      </a:r>
                      <a:r>
                        <a:rPr lang="en-US" altLang="ko-KR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변수 변환 및 데이터 값 처리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85796" rtl="0" eaLnBrk="1" fontAlgn="ctr" latinLnBrk="1" hangingPunct="1"/>
                      <a:r>
                        <a:rPr lang="en-US" altLang="ko-KR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1819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85796" rtl="0" eaLnBrk="1" fontAlgn="ctr" latinLnBrk="1" hangingPunct="1"/>
                      <a:r>
                        <a:rPr lang="ko-KR" altLang="en-US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추출 및 병합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</a:tr>
              <a:tr h="3805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819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요약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 및 그래픽을 통한 데이터 요약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819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머신 러닝 시작하기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 러닝 개념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데이터의 유형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주요 용어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14:30~15:20</a:t>
                      </a:r>
                      <a:endParaRPr lang="ko-KR" altLang="en-US" dirty="0"/>
                    </a:p>
                  </a:txBody>
                  <a:tcPr marL="6350" marR="6350" marT="6350" marB="0" anchor="ctr"/>
                </a:tc>
              </a:tr>
              <a:tr h="2170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 준비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상관관계 파악 등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en-US" altLang="ko-KR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15:30~16:20</a:t>
                      </a:r>
                      <a:endParaRPr lang="ko-KR" altLang="en-US" dirty="0"/>
                    </a:p>
                  </a:txBody>
                  <a:tcPr marL="6350" marR="6350" marT="6350" marB="0" anchor="ctr"/>
                </a:tc>
              </a:tr>
              <a:tr h="18192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의사결정 나무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의사결정나무 개념 및 알고리즘 이해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819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랜덤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포레스트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랜덤포레스트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학습 및 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1819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트리넷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그래디언트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부스팅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학습 및 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2948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234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Case Study(Ⅰ)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실전 데이터를 통한 모형 구축 실습 및 평가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해석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234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Case Study(Ⅱ)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실전 데이터를 통한 모형 구축 실습 및 평가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해석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2341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시스템 구축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실습을 통해 생성된 모형을 간단한 시스템으로 구축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46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058386"/>
              </p:ext>
            </p:extLst>
          </p:nvPr>
        </p:nvGraphicFramePr>
        <p:xfrm>
          <a:off x="-2291" y="560509"/>
          <a:ext cx="6815666" cy="978897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620481"/>
                <a:gridCol w="500777"/>
                <a:gridCol w="500777"/>
                <a:gridCol w="786936"/>
                <a:gridCol w="572317"/>
                <a:gridCol w="643856"/>
                <a:gridCol w="2190522"/>
              </a:tblGrid>
              <a:tr h="352567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훈련 과정명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일수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시간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교육비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</a:tr>
              <a:tr h="392849"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만원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03/26~03/27     05/07~05/08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09/24~09/25     11/12~11/13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3928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강남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01/22~01/23     07/02~07/03</a:t>
                      </a:r>
                    </a:p>
                  </a:txBody>
                  <a:tcPr anchor="ctr"/>
                </a:tc>
              </a:tr>
              <a:tr h="510355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통계적 품질관리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(SQC)</a:t>
                      </a:r>
                      <a:endParaRPr kumimoji="0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만원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02/21~02/22     04/16~04/17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09/26~09/27     12/10~12/11</a:t>
                      </a:r>
                    </a:p>
                  </a:txBody>
                  <a:tcPr anchor="ctr"/>
                </a:tc>
              </a:tr>
              <a:tr h="524416"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실험계획법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만원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04/09~04/10     06/04~06/05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10/24~10/25     11/14~11/15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3928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서울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강남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01/24~01/25     07/04~07/05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46664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Statistical Modeling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만원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05/28~05/29     12/12~12/13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46664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다구찌 강건설계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만원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04/18~04/19     07/17~07/18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46664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신뢰성 분석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만원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u="none" strike="noStrike" dirty="0" smtClean="0">
                          <a:effectLst/>
                        </a:rPr>
                        <a:t>06/20~06/21     10/30~10/31</a:t>
                      </a:r>
                    </a:p>
                  </a:txBody>
                  <a:tcPr anchor="ctr"/>
                </a:tc>
              </a:tr>
              <a:tr h="612475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품질통계 개념잡기 </a:t>
                      </a:r>
                      <a:endParaRPr kumimoji="0" lang="en-US" altLang="ko-KR" sz="1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+SQC)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55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만원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03/20~03/22     06/17~06/19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10/21~10/23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46664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FDA Process Validation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55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만원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07/09~07/11     11/20~11/22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39284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입문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02/15   04/11     07/19    10/16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46664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dirty="0" err="1" smtClean="0"/>
                        <a:t>몬테카를로</a:t>
                      </a:r>
                      <a:r>
                        <a:rPr lang="ko-KR" altLang="en-US" sz="1000" dirty="0" smtClean="0"/>
                        <a:t> 시뮬레이션 입문과정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04/09~04/10     10/17~10/18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54000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dirty="0" err="1" smtClean="0"/>
                        <a:t>몬테카를로</a:t>
                      </a:r>
                      <a:r>
                        <a:rPr lang="ko-KR" altLang="en-US" sz="1000" dirty="0" smtClean="0"/>
                        <a:t> 시뮬레이션을 활용한 의사결정</a:t>
                      </a:r>
                      <a:endParaRPr kumimoji="0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</a:t>
                      </a: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만원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02/20    04/05    06/14     08/22     10/17    12/04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54394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빅데이터를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위한 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Good Design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판정 및 고장 예측 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44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09/18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39284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혼합물 실험계획법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33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만원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05/21   11/08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39284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분석 자동화를 위한 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Minitab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매크로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(Macro)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33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만원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02/27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39284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빅데이터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머신 러닝 입문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02/12   05/15    09/17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39284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조립 호환성 확보를 위한 누적공차 해석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44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만원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04/23~04/24     07/15~07/16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39284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빅데이터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머신러닝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기초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44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만원</a:t>
                      </a: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03/14~03/15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39284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Minitab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임상시험의 통계분석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44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만원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06/10~06/11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  <a:tr h="39284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SPM 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머신러닝 개념잡기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33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만원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06/26  10/29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2019 </a:t>
            </a:r>
            <a:r>
              <a:rPr lang="ko-KR" altLang="en-US" dirty="0" smtClean="0"/>
              <a:t>이레테크 교육과정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075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11079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 smtClean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임상 시험 시에 필요한 통계 분석에 대해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ICH, EMA, FDA, </a:t>
            </a:r>
            <a:r>
              <a:rPr kumimoji="0" lang="ko-KR" altLang="en-US" sz="825" dirty="0" err="1">
                <a:latin typeface="+mn-ea"/>
                <a:ea typeface="+mn-ea"/>
              </a:rPr>
              <a:t>식약처</a:t>
            </a:r>
            <a:r>
              <a:rPr kumimoji="0" lang="ko-KR" altLang="en-US" sz="825" dirty="0">
                <a:latin typeface="+mn-ea"/>
                <a:ea typeface="+mn-ea"/>
              </a:rPr>
              <a:t> 등 국내외 가이드라인에 대응하기 위해 목적에 맞는 통계분석이 기법이 필요합니다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임상시험계획서</a:t>
            </a:r>
            <a:r>
              <a:rPr kumimoji="0" lang="en-US" altLang="ko-KR" sz="825" dirty="0">
                <a:latin typeface="+mn-ea"/>
                <a:ea typeface="+mn-ea"/>
              </a:rPr>
              <a:t>(Protocol)</a:t>
            </a:r>
            <a:r>
              <a:rPr kumimoji="0" lang="ko-KR" altLang="en-US" sz="825" dirty="0">
                <a:latin typeface="+mn-ea"/>
                <a:ea typeface="+mn-ea"/>
              </a:rPr>
              <a:t>의 작성에 필요한 정확한 통계 분석 방법 기재 방법 등을 설명합니다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임상 시험에 필요한 피험자의 수를 산정하는 방법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표본 크기의 추정</a:t>
            </a:r>
            <a:r>
              <a:rPr kumimoji="0" lang="en-US" altLang="ko-KR" sz="825" dirty="0">
                <a:latin typeface="+mn-ea"/>
                <a:ea typeface="+mn-ea"/>
              </a:rPr>
              <a:t>), </a:t>
            </a:r>
            <a:r>
              <a:rPr kumimoji="0" lang="ko-KR" altLang="en-US" sz="825" dirty="0">
                <a:latin typeface="+mn-ea"/>
                <a:ea typeface="+mn-ea"/>
              </a:rPr>
              <a:t>우월성 시험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동등성 시험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비열등성</a:t>
            </a:r>
            <a:r>
              <a:rPr kumimoji="0" lang="ko-KR" altLang="en-US" sz="825" dirty="0">
                <a:latin typeface="+mn-ea"/>
                <a:ea typeface="+mn-ea"/>
              </a:rPr>
              <a:t> 시험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안정성 연구에 대한 기본 원리와 분석 기법의 적용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해석에 대해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2*2 </a:t>
            </a:r>
            <a:r>
              <a:rPr kumimoji="0" lang="ko-KR" altLang="en-US" sz="825" dirty="0">
                <a:latin typeface="+mn-ea"/>
                <a:ea typeface="+mn-ea"/>
              </a:rPr>
              <a:t>교차분석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카이제곱</a:t>
            </a:r>
            <a:r>
              <a:rPr kumimoji="0" lang="ko-KR" altLang="en-US" sz="825" dirty="0">
                <a:latin typeface="+mn-ea"/>
                <a:ea typeface="+mn-ea"/>
              </a:rPr>
              <a:t> 검정</a:t>
            </a:r>
            <a:r>
              <a:rPr kumimoji="0" lang="en-US" altLang="ko-KR" sz="825" dirty="0">
                <a:latin typeface="+mn-ea"/>
                <a:ea typeface="+mn-ea"/>
              </a:rPr>
              <a:t>, 2-</a:t>
            </a:r>
            <a:r>
              <a:rPr kumimoji="0" lang="ko-KR" altLang="en-US" sz="825" dirty="0">
                <a:latin typeface="+mn-ea"/>
                <a:ea typeface="+mn-ea"/>
              </a:rPr>
              <a:t>표본 </a:t>
            </a:r>
            <a:r>
              <a:rPr kumimoji="0" lang="en-US" altLang="ko-KR" sz="825" dirty="0">
                <a:latin typeface="+mn-ea"/>
                <a:ea typeface="+mn-ea"/>
              </a:rPr>
              <a:t>t </a:t>
            </a:r>
            <a:r>
              <a:rPr kumimoji="0" lang="ko-KR" altLang="en-US" sz="825" dirty="0">
                <a:latin typeface="+mn-ea"/>
                <a:ea typeface="+mn-ea"/>
              </a:rPr>
              <a:t>검정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이상치 검정 등이 왜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어떻게 임상 시험에서 사용되는지를 정확하게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768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04451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대상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제약</a:t>
            </a:r>
            <a:r>
              <a:rPr kumimoji="0" lang="en-US" altLang="ko-KR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바이오 업문 종사자 또는 임상통계에 관심이 있는 분</a:t>
            </a:r>
            <a:endParaRPr kumimoji="0" lang="ko-KR" altLang="en-US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과목을 수강하는 것은 추천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44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만원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(VAT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포함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점심식사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시간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en-US" altLang="ko-KR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14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시간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ko-KR" altLang="en-US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강의안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인쇄본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제공</a:t>
            </a:r>
            <a:endParaRPr kumimoji="0" lang="ko-KR" altLang="en-US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18</a:t>
            </a:r>
            <a:r>
              <a:rPr lang="en-US" altLang="ko-KR" dirty="0"/>
              <a:t>. Minitab </a:t>
            </a:r>
            <a:r>
              <a:rPr lang="ko-KR" altLang="en-US" dirty="0"/>
              <a:t>임상시험의 통계 분석</a:t>
            </a:r>
            <a:endParaRPr lang="ko-KR" alt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251261"/>
              </p:ext>
            </p:extLst>
          </p:nvPr>
        </p:nvGraphicFramePr>
        <p:xfrm>
          <a:off x="349005" y="4202434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751569"/>
                <a:gridCol w="5401247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u="none" strike="noStrike" dirty="0" smtClean="0">
                          <a:effectLst/>
                        </a:rPr>
                        <a:t> 06/10~06/11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252225"/>
              </p:ext>
            </p:extLst>
          </p:nvPr>
        </p:nvGraphicFramePr>
        <p:xfrm>
          <a:off x="374442" y="5241032"/>
          <a:ext cx="6191970" cy="4291181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34823"/>
                <a:gridCol w="1505043"/>
                <a:gridCol w="3121091"/>
                <a:gridCol w="931013"/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>
                          <a:latin typeface="나눔고딕" panose="020B0600000101010101" charset="-127"/>
                          <a:ea typeface="나눔고딕" panose="020B0600000101010101" charset="-127"/>
                        </a:rPr>
                        <a:t> 일자 </a:t>
                      </a:r>
                      <a:endParaRPr lang="ko-KR" altLang="en-US" sz="800" b="0" i="0" u="none" strike="noStrike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>
                          <a:latin typeface="나눔고딕" panose="020B0600000101010101" charset="-127"/>
                          <a:ea typeface="나눔고딕" panose="020B0600000101010101" charset="-127"/>
                        </a:rPr>
                        <a:t> 교육내용 </a:t>
                      </a:r>
                      <a:endParaRPr lang="ko-KR" altLang="en-US" sz="800" b="0" i="0" u="none" strike="noStrike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>
                          <a:latin typeface="나눔고딕" panose="020B0600000101010101" charset="-127"/>
                          <a:ea typeface="나눔고딕" panose="020B0600000101010101" charset="-127"/>
                        </a:rPr>
                        <a:t> 세부내용 </a:t>
                      </a:r>
                      <a:endParaRPr lang="ko-KR" altLang="en-US" sz="800" b="0" i="0" u="none" strike="noStrike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>
                          <a:latin typeface="나눔고딕" panose="020B0600000101010101" charset="-127"/>
                          <a:ea typeface="나눔고딕" panose="020B0600000101010101" charset="-127"/>
                        </a:rPr>
                        <a:t> 시간 </a:t>
                      </a:r>
                      <a:endParaRPr lang="ko-KR" altLang="en-US" sz="800" b="0" i="0" u="none" strike="noStrike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54002" marR="54002" marT="0" marB="0" anchor="ctr"/>
                </a:tc>
              </a:tr>
              <a:tr h="2465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en-US" altLang="ko-KR" sz="800" u="none" strike="noStrike" dirty="0">
                          <a:latin typeface="나눔고딕" panose="020B0600000101010101" charset="-127"/>
                          <a:ea typeface="나눔고딕" panose="020B0600000101010101" charset="-127"/>
                        </a:rPr>
                        <a:t>1</a:t>
                      </a:r>
                      <a:r>
                        <a:rPr lang="ko-KR" altLang="en-US" sz="800" u="none" strike="noStrike" dirty="0">
                          <a:latin typeface="나눔고딕" panose="020B0600000101010101" charset="-127"/>
                          <a:ea typeface="나눔고딕" panose="020B0600000101010101" charset="-127"/>
                        </a:rPr>
                        <a:t>일차 </a:t>
                      </a:r>
                      <a:endParaRPr lang="ko-KR" altLang="en-US" sz="800" b="0" i="0" u="none" strike="noStrike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임상 통계 개요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임상시험과 통계분석에 대한 소개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46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기술통계량 및 그래프 분석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통계분석에 필요한 데이터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유형의 이해</a:t>
                      </a:r>
                      <a:endParaRPr lang="en-US" altLang="ko-KR" sz="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46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데이터 요약의 의미와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</a:tr>
              <a:tr h="246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점심식사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</a:tr>
              <a:tr h="246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기술통계량 및 그래프 분석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확률 분포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(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정규 분포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카이제곱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분포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 t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분포 등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)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의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46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기술통계량을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통한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연속형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데이터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요약 및 탐색 실습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650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표를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통한 범주형 데이터 요약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650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그래프를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이용한 데이터 요약 및  그래프 편집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16:30~17:20</a:t>
                      </a:r>
                    </a:p>
                  </a:txBody>
                  <a:tcPr marL="6350" marR="6350" marT="6350" marB="0" anchor="ctr"/>
                </a:tc>
              </a:tr>
              <a:tr h="2465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2</a:t>
                      </a:r>
                      <a:r>
                        <a:rPr lang="ko-KR" altLang="en-US" sz="800" u="none" strike="noStrike" dirty="0" smtClean="0">
                          <a:latin typeface="나눔고딕" panose="020B0600000101010101" charset="-127"/>
                          <a:ea typeface="나눔고딕" panose="020B0600000101010101" charset="-127"/>
                        </a:rPr>
                        <a:t>일차 </a:t>
                      </a:r>
                      <a:endParaRPr lang="ko-KR" altLang="en-US" sz="800" b="0" i="0" u="none" strike="noStrike" dirty="0"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가설 검정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추정과 가설 검정의 이해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(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검정 통계량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 p-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값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신뢰수준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 </a:t>
                      </a:r>
                      <a:r>
                        <a:rPr lang="ko-KR" altLang="en-US" sz="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신뢰 구간의 이해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46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평균에 대한 검정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(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우월성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비열등성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 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동등성 검정의 이해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)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46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비율에 대한 검정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(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우월성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비열등성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동등성 검정의 이해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</a:tr>
              <a:tr h="246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점심 시간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</a:tr>
              <a:tr h="246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통계적 추론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카이제곱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검정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표본 크기 산출 이론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46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분산 분석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분산 분석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공분산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 </a:t>
                      </a:r>
                      <a:r>
                        <a:rPr lang="ko-KR" altLang="en-US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공변량의</a:t>
                      </a:r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개념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465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일원 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분산 분석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실습 및 해석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3037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상관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회귀분석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상관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회귀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분석의 개요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,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 </a:t>
                      </a:r>
                      <a:r>
                        <a:rPr lang="ko-KR" altLang="en-US" sz="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안정성 연구 실습 및 해석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B0600000101010101" charset="-127"/>
                        <a:ea typeface="나눔고딕" panose="020B0600000101010101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B0600000101010101" charset="-127"/>
                          <a:ea typeface="나눔고딕" panose="020B0600000101010101" charset="-127"/>
                        </a:rPr>
                        <a:t>16:30~17:20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126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237912" y="805898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92560"/>
            <a:ext cx="6156325" cy="98103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우리가 살아가는 세상 속에는 항상 선택의 순간이 있기 마련이며 매 순간 중요한 의사결정의 순간이 올 때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우리는 합리적인 의사결정 과정을 통해 선택을 하게 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>
                <a:latin typeface="+mn-ea"/>
                <a:ea typeface="+mn-ea"/>
              </a:rPr>
              <a:t>여러분이 잘 알고 계시는 통계적인 방법을 기반으로 하여 유의미한 결과를 도출하고 결과를 활용해 오셨을 것입니다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>
                <a:latin typeface="+mn-ea"/>
                <a:ea typeface="+mn-ea"/>
              </a:rPr>
              <a:t>하지만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실제 데이터에서는 전통적인 통계분석 만으로는 진행이 어려운 경우가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>
                <a:latin typeface="+mn-ea"/>
                <a:ea typeface="+mn-ea"/>
              </a:rPr>
              <a:t>여기에 대안으로 머신러닝 기법이 많이 사용되고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>
                <a:latin typeface="+mn-ea"/>
                <a:ea typeface="+mn-ea"/>
              </a:rPr>
              <a:t>본 교육 과정에서는 머신러닝에서 대표적으로 활용되고 있는 </a:t>
            </a:r>
            <a:r>
              <a:rPr kumimoji="0" lang="en-US" altLang="ko-KR" sz="825" dirty="0">
                <a:latin typeface="+mn-ea"/>
                <a:ea typeface="+mn-ea"/>
              </a:rPr>
              <a:t>Decision Tree</a:t>
            </a:r>
            <a:r>
              <a:rPr kumimoji="0" lang="ko-KR" altLang="en-US" sz="825">
                <a:latin typeface="+mn-ea"/>
                <a:ea typeface="+mn-ea"/>
              </a:rPr>
              <a:t>를 기반으로 하여 </a:t>
            </a:r>
            <a:r>
              <a:rPr kumimoji="0" lang="en-US" altLang="ko-KR" sz="825" dirty="0">
                <a:latin typeface="+mn-ea"/>
                <a:ea typeface="+mn-ea"/>
              </a:rPr>
              <a:t>Random Forest, Gradient Boosting </a:t>
            </a:r>
            <a:r>
              <a:rPr kumimoji="0" lang="ko-KR" altLang="en-US" sz="825">
                <a:latin typeface="+mn-ea"/>
                <a:ea typeface="+mn-ea"/>
              </a:rPr>
              <a:t>등의 알고리즘을 개념적으로 이해하고 머신러닝 전문 소프트웨어인 </a:t>
            </a:r>
            <a:r>
              <a:rPr kumimoji="0" lang="en-US" altLang="ko-KR" sz="825" dirty="0">
                <a:latin typeface="+mn-ea"/>
                <a:ea typeface="+mn-ea"/>
              </a:rPr>
              <a:t>SPM(</a:t>
            </a:r>
            <a:r>
              <a:rPr kumimoji="0" lang="en-US" altLang="ko-KR" sz="825" dirty="0" err="1">
                <a:latin typeface="+mn-ea"/>
                <a:ea typeface="+mn-ea"/>
              </a:rPr>
              <a:t>Salford</a:t>
            </a:r>
            <a:r>
              <a:rPr kumimoji="0" lang="en-US" altLang="ko-KR" sz="825" dirty="0">
                <a:latin typeface="+mn-ea"/>
                <a:ea typeface="+mn-ea"/>
              </a:rPr>
              <a:t> Predictive Modeler)</a:t>
            </a:r>
            <a:r>
              <a:rPr kumimoji="0" lang="ko-KR" altLang="en-US" sz="825">
                <a:latin typeface="+mn-ea"/>
                <a:ea typeface="+mn-ea"/>
              </a:rPr>
              <a:t>을 활용하여 머신러닝 기법을 실습하고 결과를 해석해보는 과정을 통해 실무에 쉽게 적용하실 수 있도록 여러분의 합리적인 의사결정을 도울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350838" y="2628553"/>
            <a:ext cx="6156325" cy="1628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5047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42866"/>
            <a:ext cx="6507162" cy="663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ko-KR" altLang="en-US" sz="825">
                <a:latin typeface="+mn-ea"/>
                <a:ea typeface="+mn-ea"/>
              </a:rPr>
              <a:t>제조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금융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>
                <a:latin typeface="+mn-ea"/>
                <a:ea typeface="+mn-ea"/>
              </a:rPr>
              <a:t>통신</a:t>
            </a:r>
            <a:r>
              <a:rPr kumimoji="0" lang="en-US" altLang="ko-KR" sz="825" dirty="0">
                <a:latin typeface="+mn-ea"/>
                <a:ea typeface="+mn-ea"/>
              </a:rPr>
              <a:t>, R&amp;D, </a:t>
            </a:r>
            <a:r>
              <a:rPr kumimoji="0" lang="ko-KR" altLang="en-US" sz="825">
                <a:latin typeface="+mn-ea"/>
                <a:ea typeface="+mn-ea"/>
              </a:rPr>
              <a:t>제약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>
                <a:latin typeface="+mn-ea"/>
                <a:ea typeface="+mn-ea"/>
              </a:rPr>
              <a:t>바이오 분야 등에 종사하는 머신러닝 및 데이터마이닝 분석에 관심이 있는 초급 대상자</a:t>
            </a:r>
            <a:r>
              <a:rPr kumimoji="0" lang="en-US" altLang="ko-KR" sz="825" dirty="0">
                <a:latin typeface="+mn-ea"/>
                <a:ea typeface="+mn-ea"/>
              </a:rPr>
              <a:t/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33</a:t>
            </a:r>
            <a:r>
              <a:rPr kumimoji="0" lang="ko-KR" altLang="en-US" sz="825" dirty="0" smtClean="0">
                <a:latin typeface="+mn-ea"/>
                <a:ea typeface="+mn-ea"/>
              </a:rPr>
              <a:t>만원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dirty="0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</a:t>
            </a:r>
            <a:r>
              <a:rPr kumimoji="0" lang="ko-KR" altLang="en-US" sz="825">
                <a:latin typeface="+mn-ea"/>
                <a:ea typeface="+mn-ea"/>
              </a:rPr>
              <a:t>인쇄본 </a:t>
            </a:r>
            <a:r>
              <a:rPr kumimoji="0" lang="ko-KR" altLang="en-US" sz="825" smtClean="0">
                <a:latin typeface="+mn-ea"/>
                <a:ea typeface="+mn-ea"/>
              </a:rPr>
              <a:t>제공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>
          <a:xfrm>
            <a:off x="216865" y="62886"/>
            <a:ext cx="6452210" cy="425618"/>
          </a:xfrm>
        </p:spPr>
        <p:txBody>
          <a:bodyPr/>
          <a:lstStyle/>
          <a:p>
            <a:r>
              <a:rPr lang="en-US" altLang="ko-KR" sz="1800" dirty="0" smtClean="0"/>
              <a:t>19. SPM </a:t>
            </a:r>
            <a:r>
              <a:rPr lang="ko-KR" altLang="en-US" sz="1800" smtClean="0"/>
              <a:t>머신러닝 개념잡기</a:t>
            </a:r>
            <a:r>
              <a:rPr lang="en-US" altLang="ko-KR" sz="1800" dirty="0" smtClean="0"/>
              <a:t>(Random Forest + Gradient Boost)</a:t>
            </a:r>
            <a:endParaRPr lang="ko-KR" altLang="en-US" sz="1800" dirty="0" smtClean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37782"/>
              </p:ext>
            </p:extLst>
          </p:nvPr>
        </p:nvGraphicFramePr>
        <p:xfrm>
          <a:off x="360596" y="5163822"/>
          <a:ext cx="6164748" cy="3377517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/>
                <a:gridCol w="1512168"/>
                <a:gridCol w="3096344"/>
                <a:gridCol w="936104"/>
              </a:tblGrid>
              <a:tr h="3933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</a:tr>
              <a:tr h="4038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개요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 및 머신러닝 목적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개요 설명</a:t>
                      </a:r>
                      <a:endParaRPr lang="ko-KR" alt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864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분석 절차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유형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 구분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성능 지표 평가</a:t>
                      </a:r>
                      <a:endParaRPr lang="ko-KR" alt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3600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기법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배깅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부스팅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붓스트랩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하이퍼 파라미터 조정 등의 모델링 능력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709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88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의사결정나무 알고리즘 중 하나인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67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Random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Forest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배깅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기반의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Random Forest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 학습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46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TreeNet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Gradient Boosting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기법을 이용한 </a:t>
                      </a:r>
                      <a:r>
                        <a:rPr lang="en-US" altLang="ko-KR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TreeNet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 학습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3625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MARS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자동 회귀 모델링 알고리즘인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MARS </a:t>
                      </a:r>
                      <a:r>
                        <a:rPr lang="ko-KR" altLang="en-US" sz="800" b="0" i="0" u="none" strike="noStrike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771008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558820"/>
              </p:ext>
            </p:extLst>
          </p:nvPr>
        </p:nvGraphicFramePr>
        <p:xfrm>
          <a:off x="352425" y="4090183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06/26   10/29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435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9"/>
          <p:cNvSpPr txBox="1">
            <a:spLocks noChangeArrowheads="1"/>
          </p:cNvSpPr>
          <p:nvPr/>
        </p:nvSpPr>
        <p:spPr bwMode="auto">
          <a:xfrm>
            <a:off x="-3482975" y="1104900"/>
            <a:ext cx="1841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ko-KR" altLang="en-US" sz="2100" dirty="0">
              <a:latin typeface="-구름L" pitchFamily="18" charset="-127"/>
              <a:ea typeface="-구름L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36550" y="838200"/>
            <a:ext cx="6226175" cy="1216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4500" y="714375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36550" y="1039813"/>
            <a:ext cx="6156325" cy="98103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사용을 위한 기초 사용법 및 보다 효율적인 사용을 위한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팁을 배우고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사용법의 기초를 익히며 그래프 </a:t>
            </a:r>
            <a:r>
              <a:rPr kumimoji="0" lang="ko-KR" altLang="en-US" sz="825" dirty="0" smtClean="0">
                <a:latin typeface="+mn-ea"/>
                <a:ea typeface="+mn-ea"/>
              </a:rPr>
              <a:t>활용 </a:t>
            </a:r>
            <a:r>
              <a:rPr kumimoji="0" lang="ko-KR" altLang="en-US" sz="825" dirty="0">
                <a:latin typeface="+mn-ea"/>
                <a:ea typeface="+mn-ea"/>
              </a:rPr>
              <a:t>능력을 습득하게 됩니다</a:t>
            </a:r>
            <a:r>
              <a:rPr kumimoji="0" lang="en-US" altLang="en-US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가장 일반적이며 많이 사용하는 기초 통계량의 산출 및 해석 방법을 다루고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단일 모집단의 평균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비율 추정 및 검정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두 모집단 혹은 그 이상의 집단들에 대한 비교를 위한 </a:t>
            </a:r>
            <a:r>
              <a:rPr kumimoji="0" lang="en-US" altLang="en-US" sz="825" dirty="0" smtClean="0">
                <a:latin typeface="+mn-ea"/>
                <a:ea typeface="+mn-ea"/>
              </a:rPr>
              <a:t>t</a:t>
            </a:r>
            <a:r>
              <a:rPr kumimoji="0" lang="ko-KR" altLang="en-US" sz="825" dirty="0" smtClean="0">
                <a:latin typeface="+mn-ea"/>
                <a:ea typeface="+mn-ea"/>
              </a:rPr>
              <a:t>검정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비율 검정 등을 다룹니다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또한 빈도 분석을 위한 카이제곱검정 등을 다룸으로써 다양한 통계분석이 가능하게 됩니다</a:t>
            </a:r>
            <a:r>
              <a:rPr kumimoji="0" lang="en-US" altLang="en-US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이러한 통계분석 과정에 필요한 그래프를 다양하게 나타낼 수 있는 표현 방법을 익히게 됩니다</a:t>
            </a:r>
            <a:r>
              <a:rPr kumimoji="0" lang="en-US" altLang="en-US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36550" y="2366963"/>
            <a:ext cx="6226175" cy="222599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36550" y="2497138"/>
            <a:ext cx="5994400" cy="161646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대상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기업체의 품질관리 담당자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경영혁신 담당자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 smtClean="0">
                <a:latin typeface="+mn-lt"/>
                <a:ea typeface="+mj-ea"/>
              </a:rPr>
              <a:t>시그마 </a:t>
            </a:r>
            <a:r>
              <a:rPr kumimoji="0" lang="ko-KR" altLang="en-US" sz="825" dirty="0">
                <a:latin typeface="+mn-lt"/>
                <a:ea typeface="+mj-ea"/>
              </a:rPr>
              <a:t>추진 실무자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en-US" altLang="ko-KR" sz="825" dirty="0" smtClean="0">
                <a:latin typeface="+mn-lt"/>
                <a:ea typeface="+mj-ea"/>
              </a:rPr>
              <a:t>Minitab</a:t>
            </a:r>
            <a:r>
              <a:rPr kumimoji="0" lang="ko-KR" altLang="en-US" sz="825" smtClean="0">
                <a:latin typeface="+mn-lt"/>
                <a:ea typeface="+mj-ea"/>
              </a:rPr>
              <a:t> </a:t>
            </a:r>
            <a:r>
              <a:rPr kumimoji="0" lang="ko-KR" altLang="en-US" sz="825" dirty="0">
                <a:latin typeface="+mn-lt"/>
                <a:ea typeface="+mj-ea"/>
              </a:rPr>
              <a:t>고급 사용자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>
                <a:latin typeface="+mn-lt"/>
                <a:ea typeface="+mj-ea"/>
              </a:rPr>
              <a:t>시그마 품질관리 </a:t>
            </a:r>
            <a:r>
              <a:rPr kumimoji="0" lang="en-US" altLang="ko-KR" sz="825" dirty="0">
                <a:latin typeface="+mn-lt"/>
                <a:ea typeface="+mj-ea"/>
              </a:rPr>
              <a:t/>
            </a:r>
            <a:br>
              <a:rPr kumimoji="0" lang="en-US" altLang="ko-KR" sz="825" dirty="0">
                <a:latin typeface="+mn-lt"/>
                <a:ea typeface="+mj-ea"/>
              </a:rPr>
            </a:br>
            <a:r>
              <a:rPr kumimoji="0" lang="en-US" altLang="ko-KR" sz="825" dirty="0">
                <a:latin typeface="+mn-lt"/>
                <a:ea typeface="+mj-ea"/>
              </a:rPr>
              <a:t>    </a:t>
            </a:r>
            <a:r>
              <a:rPr kumimoji="0" lang="ko-KR" altLang="en-US" sz="825" dirty="0">
                <a:latin typeface="+mn-lt"/>
                <a:ea typeface="+mj-ea"/>
              </a:rPr>
              <a:t>분야의 취업희망자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추천 선수 교육과정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없음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 smtClean="0">
                <a:latin typeface="+mn-lt"/>
                <a:ea typeface="+mj-ea"/>
              </a:rPr>
              <a:t>44</a:t>
            </a:r>
            <a:r>
              <a:rPr kumimoji="0" lang="ko-KR" altLang="en-US" sz="825" smtClean="0">
                <a:latin typeface="+mn-lt"/>
                <a:ea typeface="+mj-ea"/>
              </a:rPr>
              <a:t>만원</a:t>
            </a:r>
            <a:r>
              <a:rPr kumimoji="0" lang="en-US" altLang="ko-KR" sz="825" dirty="0" smtClean="0">
                <a:latin typeface="+mn-lt"/>
                <a:ea typeface="+mj-ea"/>
              </a:rPr>
              <a:t>(VAT </a:t>
            </a:r>
            <a:r>
              <a:rPr kumimoji="0" lang="ko-KR" altLang="en-US" sz="825" smtClean="0">
                <a:latin typeface="+mn-lt"/>
                <a:ea typeface="+mj-ea"/>
              </a:rPr>
              <a:t>포함</a:t>
            </a:r>
            <a:r>
              <a:rPr kumimoji="0" lang="en-US" altLang="ko-KR" sz="825" dirty="0" smtClean="0">
                <a:latin typeface="+mn-lt"/>
                <a:ea typeface="+mj-ea"/>
              </a:rPr>
              <a:t>)</a:t>
            </a:r>
            <a:r>
              <a:rPr kumimoji="0" lang="ko-KR" altLang="en-US" sz="825" smtClean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lt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 smtClean="0">
                <a:latin typeface="+mn-lt"/>
                <a:ea typeface="+mj-ea"/>
              </a:rPr>
              <a:t> 대학생 </a:t>
            </a:r>
            <a:r>
              <a:rPr kumimoji="0" lang="ko-KR" altLang="en-US" sz="825" b="1" dirty="0">
                <a:latin typeface="+mn-lt"/>
                <a:ea typeface="+mj-ea"/>
              </a:rPr>
              <a:t>특전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교육비 </a:t>
            </a:r>
            <a:r>
              <a:rPr kumimoji="0" lang="en-US" altLang="ko-KR" sz="825" dirty="0">
                <a:latin typeface="+mn-lt"/>
                <a:ea typeface="+mj-ea"/>
              </a:rPr>
              <a:t>2</a:t>
            </a:r>
            <a:r>
              <a:rPr kumimoji="0" lang="en-US" altLang="ko-KR" sz="825" dirty="0" smtClean="0">
                <a:latin typeface="+mn-lt"/>
                <a:ea typeface="+mj-ea"/>
              </a:rPr>
              <a:t>0</a:t>
            </a:r>
            <a:r>
              <a:rPr kumimoji="0" lang="en-US" altLang="ko-KR" sz="825" dirty="0">
                <a:latin typeface="+mn-lt"/>
                <a:ea typeface="+mj-ea"/>
              </a:rPr>
              <a:t>% </a:t>
            </a:r>
            <a:r>
              <a:rPr kumimoji="0" lang="ko-KR" altLang="en-US" sz="825" dirty="0">
                <a:latin typeface="+mn-lt"/>
                <a:ea typeface="+mj-ea"/>
              </a:rPr>
              <a:t>할인</a:t>
            </a:r>
          </a:p>
          <a:p>
            <a:pPr eaLnBrk="1" fontAlgn="auto" latinLnBrk="1" hangingPunct="1">
              <a:spcBef>
                <a:spcPts val="450"/>
              </a:spcBef>
              <a:spcAft>
                <a:spcPts val="0"/>
              </a:spcAft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endParaRPr kumimoji="0" lang="en-US" altLang="ko-KR" sz="825" dirty="0">
              <a:latin typeface="+mj-lt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j-lt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4500" y="225072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786549"/>
              </p:ext>
            </p:extLst>
          </p:nvPr>
        </p:nvGraphicFramePr>
        <p:xfrm>
          <a:off x="336550" y="3728864"/>
          <a:ext cx="6226175" cy="73388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31179"/>
                <a:gridCol w="634571"/>
                <a:gridCol w="4560425"/>
              </a:tblGrid>
              <a:tr h="24654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>
                    <a:solidFill>
                      <a:srgbClr val="5391A2"/>
                    </a:solidFill>
                  </a:tcPr>
                </a:tc>
              </a:tr>
              <a:tr h="240787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u="none" strike="noStrike" dirty="0" smtClean="0">
                          <a:effectLst/>
                        </a:rPr>
                        <a:t>03/26~03/27     05/07~05/08</a:t>
                      </a:r>
                      <a:r>
                        <a:rPr lang="en-US" altLang="ko-KR" sz="800" u="none" strike="noStrike" baseline="0" dirty="0" smtClean="0">
                          <a:effectLst/>
                        </a:rPr>
                        <a:t>     </a:t>
                      </a:r>
                      <a:r>
                        <a:rPr lang="en-US" altLang="ko-KR" sz="800" u="none" strike="noStrike" dirty="0" smtClean="0">
                          <a:effectLst/>
                        </a:rPr>
                        <a:t>09/24~09/25     11/12~11/13</a:t>
                      </a:r>
                    </a:p>
                  </a:txBody>
                  <a:tcPr marL="68585" marR="68585" marT="34254" marB="34254" anchor="ctr"/>
                </a:tc>
              </a:tr>
              <a:tr h="246549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01/22~01/23     07/02~07/03</a:t>
                      </a:r>
                      <a:endParaRPr lang="en-US" altLang="ko-KR" sz="800" u="none" strike="noStrike" dirty="0" smtClean="0">
                        <a:effectLst/>
                      </a:endParaRPr>
                    </a:p>
                  </a:txBody>
                  <a:tcPr marL="68585" marR="68585" marT="34254" marB="34254" anchor="ctr"/>
                </a:tc>
              </a:tr>
            </a:tbl>
          </a:graphicData>
        </a:graphic>
      </p:graphicFrame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195594"/>
              </p:ext>
            </p:extLst>
          </p:nvPr>
        </p:nvGraphicFramePr>
        <p:xfrm>
          <a:off x="332656" y="5473318"/>
          <a:ext cx="6221284" cy="351213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37828"/>
                <a:gridCol w="1512168"/>
                <a:gridCol w="3135867"/>
                <a:gridCol w="935421"/>
              </a:tblGrid>
              <a:tr h="20119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</a:t>
                      </a:r>
                      <a:r>
                        <a:rPr lang="en-US" altLang="ko-KR" sz="800" u="none" strike="noStrike" dirty="0"/>
                        <a:t>1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윈도우 구성 및 이용법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다루기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추출 및 병합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변환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생성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점심식사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통계의 역할 및 데이터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기초통계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기술통계량을 통한 연속형 데이터 요약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표를 통한 범주형 데이터 요약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463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그래프를 이용한 데이터 요약 및  그래프 편집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 smtClean="0"/>
                        <a:t>2</a:t>
                      </a:r>
                      <a:r>
                        <a:rPr lang="ko-KR" altLang="en-US" sz="800" u="none" strike="noStrike" dirty="0" smtClean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확률분포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 분포의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가설 검정의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평균에 대한 검정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 시간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정규성 검정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일원 배치  분산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478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 분석의 이해  및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16:30~17:20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72629" y="5097016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sp>
        <p:nvSpPr>
          <p:cNvPr id="8298" name="제목 2"/>
          <p:cNvSpPr>
            <a:spLocks noGrp="1"/>
          </p:cNvSpPr>
          <p:nvPr>
            <p:ph type="title"/>
          </p:nvPr>
        </p:nvSpPr>
        <p:spPr>
          <a:xfrm>
            <a:off x="217150" y="57150"/>
            <a:ext cx="3643898" cy="425618"/>
          </a:xfrm>
        </p:spPr>
        <p:txBody>
          <a:bodyPr/>
          <a:lstStyle/>
          <a:p>
            <a:r>
              <a:rPr lang="en-US" altLang="ko-KR" smtClean="0"/>
              <a:t>1. Minitab </a:t>
            </a:r>
            <a:r>
              <a:rPr lang="ko-KR" altLang="en-US" smtClean="0"/>
              <a:t>기초통계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333375" y="835025"/>
            <a:ext cx="6154738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738" y="71120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1038225"/>
            <a:ext cx="6154738" cy="346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 smtClean="0">
                <a:latin typeface="+mn-ea"/>
                <a:ea typeface="+mn-ea"/>
              </a:rPr>
              <a:t>관리도를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비롯하여 측정시스템분석</a:t>
            </a:r>
            <a:r>
              <a:rPr kumimoji="0" lang="en-US" altLang="en-US" sz="825" dirty="0">
                <a:latin typeface="+mn-ea"/>
                <a:ea typeface="+mn-ea"/>
              </a:rPr>
              <a:t>(MSA), </a:t>
            </a:r>
            <a:r>
              <a:rPr kumimoji="0" lang="ko-KR" altLang="en-US" sz="825" dirty="0">
                <a:latin typeface="+mn-ea"/>
                <a:ea typeface="+mn-ea"/>
              </a:rPr>
              <a:t>공정능력분석 등 공정관리에 꼭 필요한 도구들을 모아서 강의하는 과정으로써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각 도구들의 연관성과 유기적인 연계 활용 방안을 배움으로써 효율적인 공정관리를 할 수 있는 전문지식을 습득하게 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41313" y="1824038"/>
            <a:ext cx="6154737" cy="197683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ctr" latinLnBrk="1" hangingPunct="1">
              <a:defRPr/>
            </a:pPr>
            <a:endParaRPr lang="ko-KR" altLang="ko-KR" dirty="0"/>
          </a:p>
        </p:txBody>
      </p:sp>
      <p:sp>
        <p:nvSpPr>
          <p:cNvPr id="19" name="TextBox 18"/>
          <p:cNvSpPr txBox="1"/>
          <p:nvPr/>
        </p:nvSpPr>
        <p:spPr>
          <a:xfrm>
            <a:off x="447675" y="1700213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41313" y="2038350"/>
            <a:ext cx="6154737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기업체의 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경영혁신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 smtClean="0">
                <a:latin typeface="+mn-ea"/>
                <a:ea typeface="+mn-ea"/>
              </a:rPr>
              <a:t>시그마 </a:t>
            </a:r>
            <a:r>
              <a:rPr kumimoji="0" lang="ko-KR" altLang="en-US" sz="825" dirty="0">
                <a:latin typeface="+mn-ea"/>
                <a:ea typeface="+mn-ea"/>
              </a:rPr>
              <a:t>추진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기초통계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44</a:t>
            </a:r>
            <a:r>
              <a:rPr kumimoji="0" lang="ko-KR" altLang="en-US" sz="825" smtClean="0">
                <a:latin typeface="+mn-ea"/>
                <a:ea typeface="+mn-ea"/>
              </a:rPr>
              <a:t>만원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</a:t>
            </a:r>
            <a:r>
              <a:rPr kumimoji="0" lang="ko-KR" altLang="en-US" sz="825" dirty="0" err="1">
                <a:latin typeface="+mn-ea"/>
                <a:ea typeface="+mn-ea"/>
              </a:rPr>
              <a:t>인쇄본</a:t>
            </a:r>
            <a:r>
              <a:rPr kumimoji="0" lang="ko-KR" altLang="en-US" sz="825" dirty="0">
                <a:latin typeface="+mn-ea"/>
                <a:ea typeface="+mn-ea"/>
              </a:rPr>
              <a:t> 제공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 smtClean="0">
                <a:latin typeface="+mn-ea"/>
                <a:ea typeface="+mn-ea"/>
              </a:rPr>
              <a:t>대학생 </a:t>
            </a:r>
            <a:r>
              <a:rPr kumimoji="0" lang="ko-KR" altLang="en-US" sz="825" b="1" dirty="0">
                <a:latin typeface="+mn-ea"/>
                <a:ea typeface="+mn-ea"/>
              </a:rPr>
              <a:t>특전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</a:t>
            </a:r>
            <a:r>
              <a:rPr kumimoji="0" lang="en-US" altLang="ko-KR" sz="825" dirty="0" smtClean="0">
                <a:latin typeface="+mn-ea"/>
                <a:ea typeface="+mn-ea"/>
              </a:rPr>
              <a:t>0</a:t>
            </a:r>
            <a:r>
              <a:rPr kumimoji="0" lang="en-US" altLang="ko-KR" sz="825" dirty="0">
                <a:latin typeface="+mn-ea"/>
                <a:ea typeface="+mn-ea"/>
              </a:rPr>
              <a:t>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9738" y="394996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528496"/>
              </p:ext>
            </p:extLst>
          </p:nvPr>
        </p:nvGraphicFramePr>
        <p:xfrm>
          <a:off x="296863" y="4305564"/>
          <a:ext cx="6191250" cy="453587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8042"/>
                <a:gridCol w="1503907"/>
                <a:gridCol w="3116963"/>
                <a:gridCol w="942338"/>
              </a:tblGrid>
              <a:tr h="31845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 및 활용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중심위치와 산포의 이해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 산출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품질관리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(QC) 7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도구의 활용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분석의 개념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정밀도 검정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GageR&amp;R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713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정확도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선형성및치우침연구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관리도 개념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관리상태와 관리이탈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계량형 관리도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계수형 관리도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개념 및 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산출 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(Cp,Pp,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시그마수준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878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식스팩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915715"/>
              </p:ext>
            </p:extLst>
          </p:nvPr>
        </p:nvGraphicFramePr>
        <p:xfrm>
          <a:off x="338487" y="3333585"/>
          <a:ext cx="6154736" cy="390612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/>
                <a:gridCol w="627290"/>
                <a:gridCol w="4508099"/>
              </a:tblGrid>
              <a:tr h="195306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</a:tr>
              <a:tr h="195306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02/21~02/22     04/16~04/17     09/26~09/27     12/10~12/11</a:t>
                      </a:r>
                    </a:p>
                  </a:txBody>
                  <a:tcPr marL="68571" marR="68571" marT="34310" marB="34310" anchor="ctr"/>
                </a:tc>
              </a:tr>
            </a:tbl>
          </a:graphicData>
        </a:graphic>
      </p:graphicFrame>
      <p:sp>
        <p:nvSpPr>
          <p:cNvPr id="10337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2. Minitab </a:t>
            </a:r>
            <a:r>
              <a:rPr lang="ko-KR" altLang="en-US" smtClean="0"/>
              <a:t>통계적 품질관리</a:t>
            </a:r>
            <a:r>
              <a:rPr lang="en-US" altLang="ko-KR" smtClean="0"/>
              <a:t>(SQC)</a:t>
            </a:r>
            <a:endParaRPr lang="ko-KR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350838" y="828675"/>
            <a:ext cx="6156325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350838" y="1031875"/>
            <a:ext cx="6156325" cy="346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체계적인 </a:t>
            </a:r>
            <a:r>
              <a:rPr kumimoji="0" lang="ko-KR" altLang="en-US" sz="825" dirty="0">
                <a:latin typeface="+mn-ea"/>
                <a:ea typeface="+mn-ea"/>
              </a:rPr>
              <a:t>실험절차를 습득하고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실험자료를 통계적으로 처리하여 분석할 수 </a:t>
            </a:r>
            <a:r>
              <a:rPr kumimoji="0" lang="ko-KR" altLang="en-US" sz="825">
                <a:latin typeface="+mn-ea"/>
                <a:ea typeface="+mn-ea"/>
              </a:rPr>
              <a:t>있는 </a:t>
            </a:r>
            <a:r>
              <a:rPr kumimoji="0" lang="ko-KR" altLang="en-US" sz="825" dirty="0" err="1">
                <a:latin typeface="+mn-ea"/>
                <a:ea typeface="+mn-ea"/>
              </a:rPr>
              <a:t>방</a:t>
            </a:r>
            <a:r>
              <a:rPr kumimoji="0" lang="ko-KR" altLang="en-US" sz="825" smtClean="0">
                <a:latin typeface="+mn-ea"/>
                <a:ea typeface="+mn-ea"/>
              </a:rPr>
              <a:t>법을 </a:t>
            </a:r>
            <a:r>
              <a:rPr kumimoji="0" lang="ko-KR" altLang="en-US" sz="825" dirty="0">
                <a:latin typeface="+mn-ea"/>
                <a:ea typeface="+mn-ea"/>
              </a:rPr>
              <a:t>익힌다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특히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가장 실용적인 요인설계를 이용한 실험자료분석에 대해 집중적으로 다룬다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50838" y="1936750"/>
            <a:ext cx="6156325" cy="214704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8788" y="181292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50838" y="2106613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 smtClean="0">
                <a:latin typeface="+mn-ea"/>
                <a:ea typeface="+mn-ea"/>
              </a:rPr>
              <a:t>, </a:t>
            </a:r>
            <a:br>
              <a:rPr kumimoji="0" lang="en-US" altLang="ko-KR" sz="825" dirty="0" smtClean="0">
                <a:latin typeface="+mn-ea"/>
                <a:ea typeface="+mn-ea"/>
              </a:rPr>
            </a:br>
            <a:r>
              <a:rPr kumimoji="0" lang="en-US" altLang="ko-KR" sz="825" dirty="0" smtClean="0">
                <a:latin typeface="+mn-ea"/>
                <a:ea typeface="+mn-ea"/>
              </a:rPr>
              <a:t>                 Minitab</a:t>
            </a: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기초통계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44</a:t>
            </a:r>
            <a:r>
              <a:rPr kumimoji="0" lang="ko-KR" altLang="en-US" sz="825" smtClean="0">
                <a:latin typeface="+mn-ea"/>
                <a:ea typeface="+mn-ea"/>
              </a:rPr>
              <a:t>만원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 smtClean="0">
                <a:latin typeface="+mn-ea"/>
                <a:ea typeface="+mn-ea"/>
              </a:rPr>
              <a:t>대학생 </a:t>
            </a:r>
            <a:r>
              <a:rPr kumimoji="0" lang="ko-KR" altLang="en-US" sz="825" b="1" dirty="0">
                <a:latin typeface="+mn-ea"/>
                <a:ea typeface="+mn-ea"/>
              </a:rPr>
              <a:t>특전 </a:t>
            </a:r>
            <a:r>
              <a:rPr kumimoji="0" lang="en-US" altLang="ko-KR" sz="825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latin typeface="+mn-ea"/>
                <a:ea typeface="+mn-ea"/>
              </a:rPr>
              <a:t>2</a:t>
            </a:r>
            <a:r>
              <a:rPr kumimoji="0" lang="en-US" altLang="ko-KR" sz="825" dirty="0" smtClean="0">
                <a:latin typeface="+mn-ea"/>
                <a:ea typeface="+mn-ea"/>
              </a:rPr>
              <a:t>0</a:t>
            </a:r>
            <a:r>
              <a:rPr kumimoji="0" lang="en-US" altLang="ko-KR" sz="825" dirty="0">
                <a:latin typeface="+mn-ea"/>
                <a:ea typeface="+mn-ea"/>
              </a:rPr>
              <a:t>% </a:t>
            </a:r>
            <a:r>
              <a:rPr kumimoji="0" lang="ko-KR" altLang="en-US" sz="825" dirty="0">
                <a:latin typeface="+mn-ea"/>
                <a:ea typeface="+mn-ea"/>
              </a:rPr>
              <a:t>할인</a:t>
            </a:r>
          </a:p>
        </p:txBody>
      </p:sp>
      <p:sp>
        <p:nvSpPr>
          <p:cNvPr id="1127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3. Minitab </a:t>
            </a:r>
            <a:r>
              <a:rPr lang="ko-KR" altLang="en-US" smtClean="0"/>
              <a:t>실험계획법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235903"/>
              </p:ext>
            </p:extLst>
          </p:nvPr>
        </p:nvGraphicFramePr>
        <p:xfrm>
          <a:off x="344488" y="4519690"/>
          <a:ext cx="6180136" cy="468178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74985"/>
                <a:gridCol w="1456703"/>
                <a:gridCol w="3089333"/>
                <a:gridCol w="959115"/>
              </a:tblGrid>
              <a:tr h="4408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실험계획의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완전 요인 실험 개요 실험계획법의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주 효과와 교호 효과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Yates’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수학적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수학적 모형의 수립 및 해석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꼭지점에서의 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중앙점에서의 반복 실험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곡률 효과의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중심합성계획법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(CCD)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CCD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CCD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 자료의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등고선도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면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만족도 함수 반응 최적화 및 다중 반응 변수의 최적 조건 도출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실험의 확장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요인배치법과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CCD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관계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최대경사법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Pooling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을 이용한 실험오차의 추정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그래프를 이용한 유의인자 선별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부분배치법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부분배치법 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부분요인실험 자료의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부분요인실험과 완전요인실험의 비교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Fold Over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기타 실험디자인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Plackett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-Burman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 및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8788" y="416091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91206"/>
              </p:ext>
            </p:extLst>
          </p:nvPr>
        </p:nvGraphicFramePr>
        <p:xfrm>
          <a:off x="350838" y="3381254"/>
          <a:ext cx="6154738" cy="58488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6592"/>
                <a:gridCol w="4508798"/>
              </a:tblGrid>
              <a:tr h="1949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</a:tr>
              <a:tr h="1949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04/09~04/10     06/04~06/05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  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10/24~10/25     11/14~11/15</a:t>
                      </a:r>
                    </a:p>
                  </a:txBody>
                  <a:tcPr marL="68571" marR="68571" marT="34250" marB="34250" anchor="ctr"/>
                </a:tc>
              </a:tr>
              <a:tr h="194961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01/24~01/25     07/04~07/05</a:t>
                      </a:r>
                    </a:p>
                  </a:txBody>
                  <a:tcPr marL="68571" marR="68571" marT="34250" marB="3425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466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1361911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smtClean="0">
                <a:latin typeface="+mj-ea"/>
                <a:ea typeface="+mj-ea"/>
              </a:rPr>
              <a:t>기초통계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다중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>
                <a:latin typeface="+mj-ea"/>
                <a:ea typeface="+mj-ea"/>
              </a:rPr>
              <a:t>단계적 </a:t>
            </a:r>
            <a:r>
              <a:rPr lang="ko-KR" altLang="en-US" sz="825" smtClean="0">
                <a:latin typeface="+mj-ea"/>
                <a:ea typeface="+mj-ea"/>
              </a:rPr>
              <a:t>회귀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err="1" smtClean="0">
                <a:latin typeface="+mj-ea"/>
                <a:ea typeface="+mj-ea"/>
              </a:rPr>
              <a:t>공분산분석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ko-KR" sz="825" dirty="0" smtClean="0">
                <a:latin typeface="+mj-ea"/>
                <a:ea typeface="+mj-ea"/>
              </a:rPr>
              <a:t>Partial </a:t>
            </a:r>
            <a:r>
              <a:rPr lang="en-US" altLang="ko-KR" sz="825" dirty="0">
                <a:latin typeface="+mj-ea"/>
                <a:ea typeface="+mj-ea"/>
              </a:rPr>
              <a:t>Least </a:t>
            </a:r>
            <a:r>
              <a:rPr lang="en-US" altLang="ko-KR" sz="825" dirty="0" smtClean="0">
                <a:latin typeface="+mj-ea"/>
                <a:ea typeface="+mj-ea"/>
              </a:rPr>
              <a:t>Squares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ko-KR" sz="825" dirty="0" smtClean="0">
                <a:latin typeface="+mj-ea"/>
                <a:ea typeface="+mj-ea"/>
              </a:rPr>
              <a:t>MANOVA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현실 </a:t>
            </a:r>
            <a:r>
              <a:rPr lang="ko-KR" altLang="en-US" sz="825" dirty="0">
                <a:latin typeface="+mj-ea"/>
                <a:ea typeface="+mj-ea"/>
              </a:rPr>
              <a:t>세계의 자연현상을 수학적 이론과 경험적 인과관계를 다양한 방법으로 개념화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수식화하여 표현함으로써 원리를 이해하고 </a:t>
            </a:r>
            <a:r>
              <a:rPr lang="ko-KR" altLang="en-US" sz="825">
                <a:latin typeface="+mj-ea"/>
                <a:ea typeface="+mj-ea"/>
              </a:rPr>
              <a:t>예측한다</a:t>
            </a:r>
            <a:r>
              <a:rPr lang="en-US" altLang="ko-KR" sz="825" dirty="0" smtClean="0">
                <a:latin typeface="+mj-ea"/>
                <a:ea typeface="+mj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회귀분석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분산분석 등 통계적인 기법들을 이용하여 변수들 간의 관계를 조사하는 모형을 개발할 수 있다</a:t>
            </a:r>
            <a:r>
              <a:rPr lang="en-US" altLang="ko-KR" sz="825" dirty="0">
                <a:latin typeface="+mj-ea"/>
                <a:ea typeface="+mj-ea"/>
              </a:rPr>
              <a:t>.</a:t>
            </a:r>
            <a:r>
              <a:rPr lang="ko-KR" altLang="en-US" sz="825" dirty="0">
                <a:latin typeface="+mj-ea"/>
                <a:ea typeface="+mj-ea"/>
              </a:rPr>
              <a:t/>
            </a:r>
            <a:br>
              <a:rPr lang="ko-KR" altLang="en-US" sz="825" dirty="0">
                <a:latin typeface="+mj-ea"/>
                <a:ea typeface="+mj-ea"/>
              </a:rPr>
            </a:b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560190"/>
            <a:ext cx="6156325" cy="181674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46493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03076"/>
            <a:ext cx="6156325" cy="142539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</a:t>
            </a:r>
            <a:r>
              <a:rPr kumimoji="0" lang="ko-KR" altLang="en-US" sz="825" b="1" dirty="0" smtClean="0">
                <a:latin typeface="+mn-ea"/>
                <a:ea typeface="+mn-ea"/>
              </a:rPr>
              <a:t>대상 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lang="ko-KR" altLang="en-US" sz="825" dirty="0" smtClean="0">
                <a:latin typeface="+mn-ea"/>
                <a:ea typeface="+mn-ea"/>
              </a:rPr>
              <a:t>연구</a:t>
            </a:r>
            <a:r>
              <a:rPr lang="en-US" altLang="ko-KR" sz="825" dirty="0" smtClean="0">
                <a:latin typeface="+mn-ea"/>
                <a:ea typeface="+mn-ea"/>
              </a:rPr>
              <a:t>/</a:t>
            </a:r>
            <a:r>
              <a:rPr lang="ko-KR" altLang="en-US" sz="825" dirty="0" smtClean="0">
                <a:latin typeface="+mn-ea"/>
                <a:ea typeface="+mn-ea"/>
              </a:rPr>
              <a:t>개발 엔지니어</a:t>
            </a:r>
            <a:r>
              <a:rPr lang="en-US" altLang="ko-KR" sz="825" dirty="0" smtClean="0">
                <a:latin typeface="+mn-ea"/>
                <a:ea typeface="+mn-ea"/>
              </a:rPr>
              <a:t>, </a:t>
            </a:r>
            <a:r>
              <a:rPr lang="ko-KR" altLang="en-US" sz="825" dirty="0" smtClean="0">
                <a:latin typeface="+mn-ea"/>
                <a:ea typeface="+mn-ea"/>
              </a:rPr>
              <a:t>제품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공정 설계 </a:t>
            </a:r>
            <a:r>
              <a:rPr lang="ko-KR" altLang="en-US" sz="825" dirty="0" smtClean="0">
                <a:latin typeface="+mn-ea"/>
                <a:ea typeface="+mn-ea"/>
              </a:rPr>
              <a:t>담당자</a:t>
            </a:r>
            <a:r>
              <a:rPr lang="en-US" altLang="ko-KR" sz="825" dirty="0" smtClean="0">
                <a:latin typeface="+mn-ea"/>
                <a:ea typeface="+mn-ea"/>
              </a:rPr>
              <a:t>, </a:t>
            </a:r>
            <a:r>
              <a:rPr lang="ko-KR" altLang="en-US" sz="825" dirty="0" smtClean="0">
                <a:latin typeface="+mn-ea"/>
                <a:ea typeface="+mn-ea"/>
              </a:rPr>
              <a:t>품질</a:t>
            </a:r>
            <a:r>
              <a:rPr lang="en-US" altLang="ko-KR" sz="825" dirty="0" smtClean="0">
                <a:latin typeface="+mn-ea"/>
                <a:ea typeface="+mn-ea"/>
              </a:rPr>
              <a:t> </a:t>
            </a:r>
            <a:r>
              <a:rPr lang="ko-KR" altLang="en-US" sz="825" dirty="0">
                <a:latin typeface="+mn-ea"/>
                <a:ea typeface="+mn-ea"/>
              </a:rPr>
              <a:t>혁신 </a:t>
            </a:r>
            <a:r>
              <a:rPr lang="ko-KR" altLang="en-US" sz="825" dirty="0" smtClean="0">
                <a:latin typeface="+mn-ea"/>
                <a:ea typeface="+mn-ea"/>
              </a:rPr>
              <a:t>실무자</a:t>
            </a:r>
            <a:r>
              <a:rPr lang="en-US" altLang="ko-KR" sz="825" dirty="0" smtClean="0">
                <a:latin typeface="+mn-ea"/>
                <a:ea typeface="+mn-ea"/>
              </a:rPr>
              <a:t>, </a:t>
            </a:r>
            <a:r>
              <a:rPr lang="ko-KR" altLang="en-US" sz="825" dirty="0" smtClean="0">
                <a:latin typeface="+mn-ea"/>
                <a:ea typeface="+mn-ea"/>
              </a:rPr>
              <a:t>품질 컨설턴트</a:t>
            </a:r>
            <a:endParaRPr lang="en-US" altLang="ko-KR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기초통계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교육비 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44</a:t>
            </a:r>
            <a:r>
              <a:rPr kumimoji="0" lang="ko-KR" altLang="en-US" sz="825" smtClean="0">
                <a:latin typeface="+mn-ea"/>
                <a:ea typeface="+mn-ea"/>
              </a:rPr>
              <a:t>만원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 smtClean="0">
                <a:solidFill>
                  <a:prstClr val="black"/>
                </a:solidFill>
                <a:latin typeface="+mn-ea"/>
                <a:ea typeface="+mn-ea"/>
              </a:rPr>
              <a:t>대학생 </a:t>
            </a:r>
            <a:r>
              <a:rPr kumimoji="0" lang="ko-KR" altLang="en-US" sz="825" b="1" dirty="0">
                <a:solidFill>
                  <a:prstClr val="black"/>
                </a:solidFill>
                <a:latin typeface="+mn-ea"/>
                <a:ea typeface="+mn-ea"/>
              </a:rPr>
              <a:t>특전 </a:t>
            </a:r>
            <a:r>
              <a:rPr kumimoji="0" lang="en-US" altLang="ko-KR" sz="825" dirty="0">
                <a:solidFill>
                  <a:prstClr val="black"/>
                </a:solidFill>
                <a:latin typeface="+mn-ea"/>
                <a:ea typeface="+mn-ea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+mn-ea"/>
                <a:ea typeface="+mn-ea"/>
              </a:rPr>
              <a:t>교육비 </a:t>
            </a:r>
            <a:r>
              <a:rPr kumimoji="0" lang="en-US" altLang="ko-KR" sz="825" dirty="0">
                <a:solidFill>
                  <a:prstClr val="black"/>
                </a:solidFill>
                <a:latin typeface="+mn-ea"/>
                <a:ea typeface="+mn-ea"/>
              </a:rPr>
              <a:t>20% </a:t>
            </a:r>
            <a:r>
              <a:rPr kumimoji="0" lang="ko-KR" altLang="en-US" sz="825" dirty="0">
                <a:solidFill>
                  <a:prstClr val="black"/>
                </a:solidFill>
                <a:latin typeface="+mn-ea"/>
                <a:ea typeface="+mn-ea"/>
              </a:rPr>
              <a:t>할인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 smtClean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332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4. Statistical Modeling</a:t>
            </a:r>
            <a:endParaRPr lang="ko-KR" altLang="en-US" smtClean="0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33014"/>
              </p:ext>
            </p:extLst>
          </p:nvPr>
        </p:nvGraphicFramePr>
        <p:xfrm>
          <a:off x="350838" y="5232848"/>
          <a:ext cx="6173788" cy="4040628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594034"/>
                <a:gridCol w="1483089"/>
                <a:gridCol w="3156985"/>
                <a:gridCol w="939680"/>
              </a:tblGrid>
              <a:tr h="251299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기본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 기법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중심위치와 산포의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확률 분포의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 검정의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520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 개념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고정 및 랜덤 효과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 효과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교차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내포 조건의 혼합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공분산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MANOVA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 비선형 회귀분석의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PLS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572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로지스틱 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이항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로지스틱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77043" y="4808984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562814"/>
              </p:ext>
            </p:extLst>
          </p:nvPr>
        </p:nvGraphicFramePr>
        <p:xfrm>
          <a:off x="369888" y="3872880"/>
          <a:ext cx="615473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/>
                <a:gridCol w="627290"/>
                <a:gridCol w="4508099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05/28~05/29     12/12~12/13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2655" y="835025"/>
            <a:ext cx="6191969" cy="98851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9019" y="711200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2656" y="1038225"/>
            <a:ext cx="6154738" cy="346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다구찌 품질 철학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손실함수</a:t>
            </a:r>
            <a:r>
              <a:rPr kumimoji="0" lang="en-US" altLang="ko-KR" sz="825" dirty="0">
                <a:latin typeface="+mn-ea"/>
                <a:ea typeface="+mn-ea"/>
              </a:rPr>
              <a:t>, SN</a:t>
            </a:r>
            <a:r>
              <a:rPr kumimoji="0" lang="ko-KR" altLang="en-US" sz="825" dirty="0">
                <a:latin typeface="+mn-ea"/>
                <a:ea typeface="+mn-ea"/>
              </a:rPr>
              <a:t>비 </a:t>
            </a:r>
            <a:r>
              <a:rPr kumimoji="0" lang="ko-KR" altLang="en-US" sz="825" dirty="0" err="1">
                <a:latin typeface="+mn-ea"/>
                <a:ea typeface="+mn-ea"/>
              </a:rPr>
              <a:t>동특성의</a:t>
            </a:r>
            <a:r>
              <a:rPr kumimoji="0" lang="ko-KR" altLang="en-US" sz="825" dirty="0">
                <a:latin typeface="+mn-ea"/>
                <a:ea typeface="+mn-ea"/>
              </a:rPr>
              <a:t> 강건설계를 통해 다구찌 기법의 핵심인 잡음에 대해 이해하고 실험 설계 시</a:t>
            </a:r>
            <a:r>
              <a:rPr kumimoji="0" lang="en-US" altLang="ko-KR" sz="825" dirty="0">
                <a:latin typeface="+mn-ea"/>
                <a:ea typeface="+mn-ea"/>
              </a:rPr>
              <a:t/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 </a:t>
            </a:r>
            <a:r>
              <a:rPr kumimoji="0" lang="ko-KR" altLang="en-US" sz="825" dirty="0">
                <a:latin typeface="+mn-ea"/>
                <a:ea typeface="+mn-ea"/>
              </a:rPr>
              <a:t>현장에 적용할 수 있는 설계 및 공정의 최적화 능력을 배양할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32656" y="2183582"/>
            <a:ext cx="6191968" cy="183331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019" y="2059757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2656" y="2397894"/>
            <a:ext cx="6154738" cy="1044517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44</a:t>
            </a:r>
            <a:r>
              <a:rPr kumimoji="0" lang="ko-KR" altLang="en-US" sz="825" smtClean="0">
                <a:latin typeface="+mn-ea"/>
                <a:ea typeface="+mn-ea"/>
              </a:rPr>
              <a:t>만원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en-US" altLang="ko-KR" sz="825" dirty="0" smtClean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ko-KR" altLang="en-US" sz="825" smtClean="0">
                <a:latin typeface="+mn-ea"/>
                <a:ea typeface="+mn-ea"/>
              </a:rPr>
              <a:t>교육비 </a:t>
            </a:r>
            <a:r>
              <a:rPr kumimoji="0" lang="en-US" altLang="ko-KR" sz="825" dirty="0" smtClean="0">
                <a:latin typeface="+mn-ea"/>
                <a:ea typeface="+mn-ea"/>
              </a:rPr>
              <a:t>20% </a:t>
            </a:r>
            <a:r>
              <a:rPr kumimoji="0" lang="ko-KR" altLang="en-US" sz="825" smtClean="0">
                <a:latin typeface="+mn-ea"/>
                <a:ea typeface="+mn-ea"/>
              </a:rPr>
              <a:t>할인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434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Minitab </a:t>
            </a:r>
            <a:r>
              <a:rPr lang="ko-KR" altLang="en-US" dirty="0" smtClean="0"/>
              <a:t>다구찌 강건설계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829813"/>
              </p:ext>
            </p:extLst>
          </p:nvPr>
        </p:nvGraphicFramePr>
        <p:xfrm>
          <a:off x="361231" y="4823594"/>
          <a:ext cx="6164113" cy="4071599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06078"/>
                <a:gridCol w="1512168"/>
                <a:gridCol w="3096344"/>
                <a:gridCol w="949523"/>
              </a:tblGrid>
              <a:tr h="23427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5727" marB="45727" anchor="ctr"/>
                </a:tc>
              </a:tr>
              <a:tr h="2342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다구찌철학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 실험계획법의 정의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원리의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미니탭 활용법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통계적 가설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실험계획법 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ANOVA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해석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직교배열법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직교배열법의 개념 및 활용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손실함수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 특성의 손실 함수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3232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SN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정특성과 동특성의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SN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비의 계산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다구찌설계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안정성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강건제품설계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정특성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 특성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다구찌설계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동특성 강건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종이 헬리콥터 정특성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종이 헬리콥터 동특성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342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종합정리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 정리  및 질의 응답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45369" y="444894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454760"/>
              </p:ext>
            </p:extLst>
          </p:nvPr>
        </p:nvGraphicFramePr>
        <p:xfrm>
          <a:off x="353294" y="3503115"/>
          <a:ext cx="615473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/>
                <a:gridCol w="627290"/>
                <a:gridCol w="4508099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04/18~04/19     07/17~07/18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3375" y="854075"/>
            <a:ext cx="6191250" cy="1045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325" y="73025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3375" y="1112565"/>
            <a:ext cx="6154738" cy="600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제품 개발 주기 단축에 대응하는 품질보증 확보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신기술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신소재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신제품의 안전성이나 수명의 합리적 평가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보전비용을 포함한 수명 주기 비용의 합리적 사고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제품의 안전성 평가</a:t>
            </a:r>
            <a:endParaRPr kumimoji="0" lang="en-US" altLang="ko-KR" sz="825" dirty="0">
              <a:latin typeface="+mn-ea"/>
              <a:ea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33375" y="2268513"/>
            <a:ext cx="6191250" cy="189239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325" y="214468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2482826"/>
            <a:ext cx="6154738" cy="1044517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Minitab</a:t>
            </a:r>
            <a:r>
              <a:rPr kumimoji="0" lang="ko-KR" altLang="en-US" sz="825" dirty="0" smtClean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교육비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en-US" altLang="ko-KR" sz="825" dirty="0" smtClean="0">
                <a:latin typeface="+mn-ea"/>
                <a:ea typeface="+mn-ea"/>
              </a:rPr>
              <a:t>44</a:t>
            </a:r>
            <a:r>
              <a:rPr kumimoji="0" lang="ko-KR" altLang="en-US" sz="825" smtClean="0">
                <a:latin typeface="+mn-ea"/>
                <a:ea typeface="+mn-ea"/>
              </a:rPr>
              <a:t>만원</a:t>
            </a:r>
            <a:r>
              <a:rPr kumimoji="0" lang="en-US" altLang="ko-KR" sz="825" dirty="0" smtClean="0">
                <a:latin typeface="+mn-ea"/>
                <a:ea typeface="+mn-ea"/>
              </a:rPr>
              <a:t>(VAT </a:t>
            </a:r>
            <a:r>
              <a:rPr kumimoji="0" lang="ko-KR" altLang="en-US" sz="825" smtClean="0">
                <a:latin typeface="+mn-ea"/>
                <a:ea typeface="+mn-ea"/>
              </a:rPr>
              <a:t>포함</a:t>
            </a:r>
            <a:r>
              <a:rPr kumimoji="0" lang="en-US" altLang="ko-KR" sz="825" dirty="0" smtClean="0">
                <a:latin typeface="+mn-ea"/>
                <a:ea typeface="+mn-ea"/>
              </a:rPr>
              <a:t>)</a:t>
            </a:r>
            <a:r>
              <a:rPr kumimoji="0" lang="ko-KR" altLang="en-US" sz="825" smtClean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교재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점심식사 제공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n-ea"/>
                <a:ea typeface="+mn-ea"/>
              </a:rPr>
              <a:t> </a:t>
            </a:r>
            <a:r>
              <a:rPr kumimoji="0" lang="ko-KR" altLang="en-US" sz="825" b="1" dirty="0" smtClean="0">
                <a:latin typeface="+mn-ea"/>
                <a:ea typeface="+mn-ea"/>
              </a:rPr>
              <a:t>대학생 특전</a:t>
            </a:r>
            <a:r>
              <a:rPr kumimoji="0" lang="en-US" altLang="ko-KR" sz="825" b="1" dirty="0" smtClean="0">
                <a:latin typeface="+mn-ea"/>
                <a:ea typeface="+mn-ea"/>
              </a:rPr>
              <a:t>: </a:t>
            </a:r>
            <a:r>
              <a:rPr kumimoji="0" lang="ko-KR" altLang="en-US" sz="825" smtClean="0">
                <a:latin typeface="+mn-ea"/>
                <a:ea typeface="+mn-ea"/>
              </a:rPr>
              <a:t>교육비 </a:t>
            </a:r>
            <a:r>
              <a:rPr kumimoji="0" lang="en-US" altLang="ko-KR" sz="825" dirty="0" smtClean="0">
                <a:latin typeface="+mn-ea"/>
                <a:ea typeface="+mn-ea"/>
              </a:rPr>
              <a:t>20% </a:t>
            </a:r>
            <a:r>
              <a:rPr kumimoji="0" lang="ko-KR" altLang="en-US" sz="825" smtClean="0">
                <a:latin typeface="+mn-ea"/>
                <a:ea typeface="+mn-ea"/>
              </a:rPr>
              <a:t>할인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536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6. Minitab </a:t>
            </a:r>
            <a:r>
              <a:rPr lang="ko-KR" altLang="en-US" smtClean="0"/>
              <a:t>신뢰성분석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665809"/>
              </p:ext>
            </p:extLst>
          </p:nvPr>
        </p:nvGraphicFramePr>
        <p:xfrm>
          <a:off x="333375" y="4596458"/>
          <a:ext cx="6191969" cy="402895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353"/>
                <a:gridCol w="1470221"/>
                <a:gridCol w="3138291"/>
                <a:gridCol w="936104"/>
              </a:tblGrid>
              <a:tr h="3312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분석 방법의 주요 개념 사용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분포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관측 중단의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보증 클레임 예측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추정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시연검사 계획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고장이 없는 신뢰성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529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분포분석을 이용한 다중 고장 모드 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복구 가능한 시스템 신뢰도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성장 모형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성장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여러 복구 가능 시스템간의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신뢰도 분포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두 그룹의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수명검사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537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8788" y="423292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278224"/>
              </p:ext>
            </p:extLst>
          </p:nvPr>
        </p:nvGraphicFramePr>
        <p:xfrm>
          <a:off x="333375" y="3584848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u="none" strike="noStrike" dirty="0" smtClean="0">
                          <a:effectLst/>
                        </a:rPr>
                        <a:t>06/20~06/21     10/30~10/31</a:t>
                      </a:r>
                      <a:endParaRPr lang="en-US" altLang="ko-KR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6"/>
            <a:ext cx="6156325" cy="1114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98103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품질관리 </a:t>
            </a:r>
            <a:r>
              <a:rPr lang="ko-KR" altLang="en-US" sz="825" dirty="0">
                <a:latin typeface="+mj-ea"/>
                <a:ea typeface="+mj-ea"/>
              </a:rPr>
              <a:t>분야의 문제점에 대한 발 빠른 상황 </a:t>
            </a:r>
            <a:r>
              <a:rPr lang="ko-KR" altLang="en-US" sz="825" dirty="0" smtClean="0">
                <a:latin typeface="+mj-ea"/>
                <a:ea typeface="+mj-ea"/>
              </a:rPr>
              <a:t>대처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원리적 </a:t>
            </a:r>
            <a:r>
              <a:rPr lang="ko-KR" altLang="en-US" sz="825" dirty="0">
                <a:latin typeface="+mj-ea"/>
                <a:ea typeface="+mj-ea"/>
              </a:rPr>
              <a:t>품질관리의 근본 개념 </a:t>
            </a:r>
            <a:r>
              <a:rPr lang="ko-KR" altLang="en-US" sz="825" dirty="0" smtClean="0">
                <a:latin typeface="+mj-ea"/>
                <a:ea typeface="+mj-ea"/>
              </a:rPr>
              <a:t>이해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기업의 </a:t>
            </a:r>
            <a:r>
              <a:rPr lang="ko-KR" altLang="en-US" sz="825" dirty="0">
                <a:latin typeface="+mj-ea"/>
                <a:ea typeface="+mj-ea"/>
              </a:rPr>
              <a:t>생산성 및 경쟁력 </a:t>
            </a:r>
            <a:r>
              <a:rPr lang="ko-KR" altLang="en-US" sz="825" dirty="0" smtClean="0">
                <a:latin typeface="+mj-ea"/>
                <a:ea typeface="+mj-ea"/>
              </a:rPr>
              <a:t>증진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공정 </a:t>
            </a:r>
            <a:r>
              <a:rPr lang="ko-KR" altLang="en-US" sz="825" dirty="0">
                <a:latin typeface="+mj-ea"/>
                <a:ea typeface="+mj-ea"/>
              </a:rPr>
              <a:t>및 담당 업무의 </a:t>
            </a:r>
            <a:r>
              <a:rPr lang="ko-KR" altLang="en-US" sz="825" dirty="0" smtClean="0">
                <a:latin typeface="+mj-ea"/>
                <a:ea typeface="+mj-ea"/>
              </a:rPr>
              <a:t>정량화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측정의 </a:t>
            </a:r>
            <a:r>
              <a:rPr lang="ko-KR" altLang="en-US" sz="825" dirty="0">
                <a:latin typeface="+mj-ea"/>
                <a:ea typeface="+mj-ea"/>
              </a:rPr>
              <a:t>정확도와 정밀도 </a:t>
            </a:r>
            <a:r>
              <a:rPr lang="ko-KR" altLang="en-US" sz="825" dirty="0" smtClean="0">
                <a:latin typeface="+mj-ea"/>
                <a:ea typeface="+mj-ea"/>
              </a:rPr>
              <a:t>파악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공정의 </a:t>
            </a:r>
            <a:r>
              <a:rPr lang="ko-KR" altLang="en-US" sz="825" dirty="0">
                <a:latin typeface="+mj-ea"/>
                <a:ea typeface="+mj-ea"/>
              </a:rPr>
              <a:t>급격한 변화 </a:t>
            </a:r>
            <a:r>
              <a:rPr lang="ko-KR" altLang="en-US" sz="825" dirty="0" smtClean="0">
                <a:latin typeface="+mj-ea"/>
                <a:ea typeface="+mj-ea"/>
              </a:rPr>
              <a:t>탐지 및 공정의 </a:t>
            </a:r>
            <a:r>
              <a:rPr lang="ko-KR" altLang="en-US" sz="825" dirty="0">
                <a:latin typeface="+mj-ea"/>
                <a:ea typeface="+mj-ea"/>
              </a:rPr>
              <a:t>이상원인에 대한 신속한 대책 </a:t>
            </a:r>
            <a:r>
              <a:rPr lang="ko-KR" altLang="en-US" sz="825" dirty="0" smtClean="0">
                <a:latin typeface="+mj-ea"/>
                <a:ea typeface="+mj-ea"/>
              </a:rPr>
              <a:t>수립</a:t>
            </a:r>
            <a:endParaRPr lang="en-US" altLang="ko-KR" sz="825" dirty="0" smtClean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smtClean="0">
                <a:latin typeface="+mj-ea"/>
                <a:ea typeface="+mj-ea"/>
              </a:rPr>
              <a:t>공정의 </a:t>
            </a:r>
            <a:r>
              <a:rPr lang="ko-KR" altLang="en-US" sz="825" dirty="0">
                <a:latin typeface="+mj-ea"/>
                <a:ea typeface="+mj-ea"/>
              </a:rPr>
              <a:t>문제점에 대한 개선 방향 </a:t>
            </a:r>
            <a:r>
              <a:rPr lang="ko-KR" altLang="en-US" sz="825" dirty="0" smtClean="0">
                <a:latin typeface="+mj-ea"/>
                <a:ea typeface="+mj-ea"/>
              </a:rPr>
              <a:t>제시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132594"/>
            <a:ext cx="6156325" cy="181229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03734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375482"/>
            <a:ext cx="6156325" cy="12349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j-ea"/>
                <a:ea typeface="+mj-ea"/>
              </a:rPr>
              <a:t>교육 대상 </a:t>
            </a:r>
            <a:r>
              <a:rPr lang="ko-KR" altLang="en-US" sz="825" dirty="0">
                <a:latin typeface="+mj-ea"/>
                <a:ea typeface="+mj-ea"/>
              </a:rPr>
              <a:t>기업체의 품질관리 담당자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 err="1">
                <a:latin typeface="+mj-ea"/>
                <a:ea typeface="+mj-ea"/>
              </a:rPr>
              <a:t>식스시그마</a:t>
            </a:r>
            <a:r>
              <a:rPr lang="ko-KR" altLang="en-US" sz="825" dirty="0">
                <a:latin typeface="+mj-ea"/>
                <a:ea typeface="+mj-ea"/>
              </a:rPr>
              <a:t> 추진 실무자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en-US" altLang="ko-KR" sz="825" dirty="0" smtClean="0">
                <a:latin typeface="+mj-ea"/>
                <a:ea typeface="+mj-ea"/>
              </a:rPr>
              <a:t>Minitab</a:t>
            </a:r>
            <a:r>
              <a:rPr lang="ko-KR" altLang="en-US" sz="825" dirty="0" smtClean="0">
                <a:latin typeface="+mj-ea"/>
                <a:ea typeface="+mj-ea"/>
              </a:rPr>
              <a:t> </a:t>
            </a:r>
            <a:r>
              <a:rPr lang="ko-KR" altLang="en-US" sz="825" dirty="0">
                <a:latin typeface="+mj-ea"/>
                <a:ea typeface="+mj-ea"/>
              </a:rPr>
              <a:t>중급 이상 사용자</a:t>
            </a:r>
            <a:endParaRPr lang="en-US" altLang="ko-KR" sz="825" dirty="0" smtClean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 smtClean="0">
                <a:latin typeface="+mn-ea"/>
                <a:ea typeface="+mn-ea"/>
              </a:rPr>
              <a:t>없음</a:t>
            </a:r>
            <a:endParaRPr kumimoji="0" lang="en-US" altLang="ko-KR" sz="825" dirty="0" smtClean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smtClean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55</a:t>
            </a:r>
            <a:r>
              <a:rPr kumimoji="0" lang="ko-KR" altLang="en-US" sz="825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만원</a:t>
            </a:r>
            <a:r>
              <a:rPr kumimoji="0" lang="en-US" altLang="ko-KR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(VAT </a:t>
            </a:r>
            <a:r>
              <a:rPr kumimoji="0" lang="ko-KR" altLang="en-US" sz="825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포함</a:t>
            </a:r>
            <a:r>
              <a:rPr kumimoji="0" lang="en-US" altLang="ko-KR" sz="825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825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점심식사 제공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교재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강의안 </a:t>
            </a:r>
            <a:r>
              <a:rPr kumimoji="0" lang="ko-KR" altLang="en-US" sz="825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인쇄본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제공</a:t>
            </a:r>
          </a:p>
          <a:p>
            <a:pPr marL="92075" lvl="0" indent="-92075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ko-KR" altLang="en-US" sz="825" b="1" dirty="0" smtClean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대학생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특전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교육비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20%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할인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6392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7. Minitab </a:t>
            </a:r>
            <a:r>
              <a:rPr lang="ko-KR" altLang="en-US" smtClean="0"/>
              <a:t>품질통계 개념잡기 </a:t>
            </a:r>
            <a:r>
              <a:rPr lang="en-US" altLang="ko-KR" smtClean="0"/>
              <a:t>(</a:t>
            </a:r>
            <a:r>
              <a:rPr lang="ko-KR" altLang="en-US" smtClean="0"/>
              <a:t>기초통계</a:t>
            </a:r>
            <a:r>
              <a:rPr lang="en-US" altLang="ko-KR" smtClean="0"/>
              <a:t>+SQC) </a:t>
            </a:r>
            <a:endParaRPr lang="ko-KR" altLang="en-US" smtClean="0"/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066803"/>
              </p:ext>
            </p:extLst>
          </p:nvPr>
        </p:nvGraphicFramePr>
        <p:xfrm>
          <a:off x="352425" y="4392356"/>
          <a:ext cx="6247902" cy="516916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922"/>
                <a:gridCol w="1511817"/>
                <a:gridCol w="3123659"/>
                <a:gridCol w="964504"/>
              </a:tblGrid>
              <a:tr h="200790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일자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시간 </a:t>
                      </a:r>
                      <a:endParaRPr lang="ko-KR" altLang="en-US" sz="800" b="0" i="0" u="none" strike="noStrike" kern="120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</a:tr>
              <a:tr h="20079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 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 및 파일 구조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핸들링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편집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방법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484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편집 방법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II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탐색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기술통계량의 이해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히스토그램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 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상관분석과 </a:t>
                      </a:r>
                      <a:r>
                        <a:rPr lang="ko-KR" alt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특성치의 분포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확률과 확률분포의 이해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표준정규분포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60432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가설검정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 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1996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85796" rtl="0" eaLnBrk="1" fontAlgn="ctr" latinLnBrk="1" hangingPunct="1"/>
                      <a:r>
                        <a:rPr lang="ko-KR" altLang="en-US" sz="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평균에 대한 검정 </a:t>
                      </a:r>
                      <a:r>
                        <a:rPr lang="en-US" altLang="ko-KR" sz="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</a:t>
                      </a:r>
                      <a:endParaRPr lang="ko-KR" altLang="en-US" sz="8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분산분석의 이해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                                                              점심시간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638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일원분산분석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</a:t>
                      </a:r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정밀도 검정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정확도 검정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안정성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계량형관리도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계수형관리도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</a:tr>
              <a:tr h="2007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</a:tr>
              <a:tr h="2290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 능력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</a:tr>
              <a:tr h="1831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정규분포의 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</a:tr>
              <a:tr h="18285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공정능력식스팩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</a:tr>
              <a:tr h="1882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비정규분포의 공정능력분석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16:30~17:20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04664" y="4016896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454750"/>
              </p:ext>
            </p:extLst>
          </p:nvPr>
        </p:nvGraphicFramePr>
        <p:xfrm>
          <a:off x="357906" y="3440832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/>
                <a:gridCol w="627290"/>
                <a:gridCol w="4508100"/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03/20~03/22     06/17~06/19</a:t>
                      </a:r>
                      <a:r>
                        <a:rPr lang="en-US" altLang="ko-KR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   </a:t>
                      </a:r>
                      <a:r>
                        <a:rPr lang="en-US" altLang="ko-KR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10/21~10/23</a:t>
                      </a:r>
                      <a:endParaRPr lang="en-US" altLang="ko-KR" sz="800" u="none" strike="noStrike" dirty="0" smtClean="0">
                        <a:effectLst/>
                      </a:endParaRPr>
                    </a:p>
                  </a:txBody>
                  <a:tcPr marL="68571" marR="68571" marT="34303" marB="34303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0F0">
            <a:alpha val="30196"/>
          </a:srgbClr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kumimoji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미니탭 본사 교재17</Template>
  <TotalTime>7889</TotalTime>
  <Words>5240</Words>
  <Application>Microsoft Office PowerPoint</Application>
  <PresentationFormat>A4 용지(210x297mm)</PresentationFormat>
  <Paragraphs>1287</Paragraphs>
  <Slides>21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9" baseType="lpstr">
      <vt:lpstr>맑은 고딕</vt:lpstr>
      <vt:lpstr>HY강B</vt:lpstr>
      <vt:lpstr>-구름L</vt:lpstr>
      <vt:lpstr>굴림</vt:lpstr>
      <vt:lpstr>Arial</vt:lpstr>
      <vt:lpstr>한컴 쿨재즈 B</vt:lpstr>
      <vt:lpstr>나눔고딕</vt:lpstr>
      <vt:lpstr>Office 테마</vt:lpstr>
      <vt:lpstr>2019년 교육과정안내</vt:lpstr>
      <vt:lpstr>2019 이레테크 교육과정</vt:lpstr>
      <vt:lpstr>1. Minitab 기초통계</vt:lpstr>
      <vt:lpstr>2. Minitab 통계적 품질관리(SQC)</vt:lpstr>
      <vt:lpstr>3. Minitab 실험계획법</vt:lpstr>
      <vt:lpstr>4. Statistical Modeling</vt:lpstr>
      <vt:lpstr>5. Minitab 다구찌 강건설계</vt:lpstr>
      <vt:lpstr>6. Minitab 신뢰성분석</vt:lpstr>
      <vt:lpstr>7. Minitab 품질통계 개념잡기 (기초통계+SQC) </vt:lpstr>
      <vt:lpstr>8. FDA Process Validation </vt:lpstr>
      <vt:lpstr>9. Minitab 입문</vt:lpstr>
      <vt:lpstr>10. 몬테카를로 시뮬레이션 입문과정</vt:lpstr>
      <vt:lpstr>11. 몬테카를로 시뮬레이션을 활용한 의사결정</vt:lpstr>
      <vt:lpstr>12. 빅데이터를 위한 Good Design 판정 및 고장 예측 </vt:lpstr>
      <vt:lpstr>13. 혼합물 실험계획법</vt:lpstr>
      <vt:lpstr>14. 분석 자동화를 위한 Minitab 매크로(Macro)</vt:lpstr>
      <vt:lpstr>15. 빅데이터 머신 러닝 입문</vt:lpstr>
      <vt:lpstr>16. 조립 호환성 확보를 위한 누적공차 해석</vt:lpstr>
      <vt:lpstr>17. 빅데이터 머신러닝 기초</vt:lpstr>
      <vt:lpstr>18. Minitab 임상시험의 통계 분석</vt:lpstr>
      <vt:lpstr>19. SPM 머신러닝 개념잡기(Random Forest + Gradient Boost)</vt:lpstr>
    </vt:vector>
  </TitlesOfParts>
  <Company>NEX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강명구</dc:creator>
  <cp:lastModifiedBy>이 영현</cp:lastModifiedBy>
  <cp:revision>745</cp:revision>
  <cp:lastPrinted>2019-01-04T07:32:24Z</cp:lastPrinted>
  <dcterms:created xsi:type="dcterms:W3CDTF">2009-11-21T15:42:24Z</dcterms:created>
  <dcterms:modified xsi:type="dcterms:W3CDTF">2019-06-07T02:59:29Z</dcterms:modified>
</cp:coreProperties>
</file>