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0" r:id="rId3"/>
    <p:sldId id="290" r:id="rId4"/>
    <p:sldId id="269" r:id="rId5"/>
    <p:sldId id="271" r:id="rId6"/>
    <p:sldId id="344" r:id="rId7"/>
    <p:sldId id="275" r:id="rId8"/>
    <p:sldId id="321" r:id="rId9"/>
    <p:sldId id="341" r:id="rId10"/>
    <p:sldId id="343" r:id="rId11"/>
    <p:sldId id="335" r:id="rId12"/>
    <p:sldId id="346" r:id="rId13"/>
    <p:sldId id="347" r:id="rId14"/>
    <p:sldId id="348" r:id="rId15"/>
    <p:sldId id="351" r:id="rId16"/>
    <p:sldId id="354" r:id="rId17"/>
  </p:sldIdLst>
  <p:sldSz cx="6858000" cy="9906000" type="A4"/>
  <p:notesSz cx="7104063" cy="10234613"/>
  <p:embeddedFontLst>
    <p:embeddedFont>
      <p:font typeface="-구름L" panose="020B0600000101010101" charset="-127"/>
      <p:regular r:id="rId20"/>
    </p:embeddedFont>
    <p:embeddedFont>
      <p:font typeface="HY강B" panose="02030600000101010101" pitchFamily="18" charset="-127"/>
      <p:regular r:id="rId21"/>
    </p:embeddedFont>
    <p:embeddedFont>
      <p:font typeface="나눔고딕" panose="020D0604000000000000" pitchFamily="50" charset="-127"/>
      <p:regular r:id="rId22"/>
      <p:bold r:id="rId23"/>
    </p:embeddedFont>
    <p:embeddedFont>
      <p:font typeface="맑은 고딕" panose="020B0503020000020004" pitchFamily="50" charset="-127"/>
      <p:regular r:id="rId24"/>
      <p:bold r:id="rId25"/>
    </p:embeddedFont>
    <p:embeddedFont>
      <p:font typeface="한컴 쿨재즈 B" panose="02020603020101020101" pitchFamily="18" charset="-127"/>
      <p:regular r:id="rId26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78433B-7B64-4D9E-A5B1-79A7CC61F510}" v="3" dt="2021-02-25T04:44:45.057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078" autoAdjust="0"/>
  </p:normalViewPr>
  <p:slideViewPr>
    <p:cSldViewPr showGuides="1">
      <p:cViewPr varScale="1">
        <p:scale>
          <a:sx n="54" d="100"/>
          <a:sy n="54" d="100"/>
        </p:scale>
        <p:origin x="2842" y="58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 영현" userId="51a17f9ab3b4b776" providerId="LiveId" clId="{3C78433B-7B64-4D9E-A5B1-79A7CC61F510}"/>
    <pc:docChg chg="modSld modMainMaster">
      <pc:chgData name="이 영현" userId="51a17f9ab3b4b776" providerId="LiveId" clId="{3C78433B-7B64-4D9E-A5B1-79A7CC61F510}" dt="2021-02-25T04:46:01.702" v="57"/>
      <pc:docMkLst>
        <pc:docMk/>
      </pc:docMkLst>
      <pc:sldChg chg="modSp mod">
        <pc:chgData name="이 영현" userId="51a17f9ab3b4b776" providerId="LiveId" clId="{3C78433B-7B64-4D9E-A5B1-79A7CC61F510}" dt="2021-02-25T04:45:08.511" v="44" actId="20577"/>
        <pc:sldMkLst>
          <pc:docMk/>
          <pc:sldMk cId="0" sldId="269"/>
        </pc:sldMkLst>
        <pc:spChg chg="mod">
          <ac:chgData name="이 영현" userId="51a17f9ab3b4b776" providerId="LiveId" clId="{3C78433B-7B64-4D9E-A5B1-79A7CC61F510}" dt="2021-02-25T04:45:08.511" v="44" actId="20577"/>
          <ac:spMkLst>
            <pc:docMk/>
            <pc:sldMk cId="0" sldId="269"/>
            <ac:spMk id="20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11.270" v="45"/>
        <pc:sldMkLst>
          <pc:docMk/>
          <pc:sldMk cId="0" sldId="271"/>
        </pc:sldMkLst>
        <pc:spChg chg="mod">
          <ac:chgData name="이 영현" userId="51a17f9ab3b4b776" providerId="LiveId" clId="{3C78433B-7B64-4D9E-A5B1-79A7CC61F510}" dt="2021-02-25T04:45:11.270" v="45"/>
          <ac:spMkLst>
            <pc:docMk/>
            <pc:sldMk cId="0" sldId="271"/>
            <ac:spMk id="22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16.886" v="47"/>
        <pc:sldMkLst>
          <pc:docMk/>
          <pc:sldMk cId="0" sldId="275"/>
        </pc:sldMkLst>
        <pc:spChg chg="mod">
          <ac:chgData name="이 영현" userId="51a17f9ab3b4b776" providerId="LiveId" clId="{3C78433B-7B64-4D9E-A5B1-79A7CC61F510}" dt="2021-02-25T04:45:16.886" v="47"/>
          <ac:spMkLst>
            <pc:docMk/>
            <pc:sldMk cId="0" sldId="275"/>
            <ac:spMk id="17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4:52.886" v="39" actId="207"/>
        <pc:sldMkLst>
          <pc:docMk/>
          <pc:sldMk cId="0" sldId="290"/>
        </pc:sldMkLst>
        <pc:spChg chg="mod">
          <ac:chgData name="이 영현" userId="51a17f9ab3b4b776" providerId="LiveId" clId="{3C78433B-7B64-4D9E-A5B1-79A7CC61F510}" dt="2021-02-25T04:44:52.886" v="39" actId="207"/>
          <ac:spMkLst>
            <pc:docMk/>
            <pc:sldMk cId="0" sldId="290"/>
            <ac:spMk id="1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19.349" v="48"/>
        <pc:sldMkLst>
          <pc:docMk/>
          <pc:sldMk cId="0" sldId="321"/>
        </pc:sldMkLst>
        <pc:spChg chg="mod">
          <ac:chgData name="이 영현" userId="51a17f9ab3b4b776" providerId="LiveId" clId="{3C78433B-7B64-4D9E-A5B1-79A7CC61F510}" dt="2021-02-25T04:45:19.349" v="48"/>
          <ac:spMkLst>
            <pc:docMk/>
            <pc:sldMk cId="0" sldId="321"/>
            <ac:spMk id="17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41.567" v="54" actId="14100"/>
        <pc:sldMkLst>
          <pc:docMk/>
          <pc:sldMk cId="0" sldId="335"/>
        </pc:sldMkLst>
        <pc:spChg chg="mod">
          <ac:chgData name="이 영현" userId="51a17f9ab3b4b776" providerId="LiveId" clId="{3C78433B-7B64-4D9E-A5B1-79A7CC61F510}" dt="2021-02-25T04:45:41.567" v="54" actId="14100"/>
          <ac:spMkLst>
            <pc:docMk/>
            <pc:sldMk cId="0" sldId="335"/>
            <ac:spMk id="26" creationId="{00000000-0000-0000-0000-000000000000}"/>
          </ac:spMkLst>
        </pc:spChg>
        <pc:spChg chg="mod">
          <ac:chgData name="이 영현" userId="51a17f9ab3b4b776" providerId="LiveId" clId="{3C78433B-7B64-4D9E-A5B1-79A7CC61F510}" dt="2021-02-25T04:45:32.193" v="52" actId="20577"/>
          <ac:spMkLst>
            <pc:docMk/>
            <pc:sldMk cId="0" sldId="335"/>
            <ac:spMk id="28" creationId="{00000000-0000-0000-0000-000000000000}"/>
          </ac:spMkLst>
        </pc:spChg>
        <pc:graphicFrameChg chg="mod">
          <ac:chgData name="이 영현" userId="51a17f9ab3b4b776" providerId="LiveId" clId="{3C78433B-7B64-4D9E-A5B1-79A7CC61F510}" dt="2021-02-25T04:45:38.298" v="53" actId="1076"/>
          <ac:graphicFrameMkLst>
            <pc:docMk/>
            <pc:sldMk cId="0" sldId="335"/>
            <ac:graphicFrameMk id="13" creationId="{00000000-0000-0000-0000-000000000000}"/>
          </ac:graphicFrameMkLst>
        </pc:graphicFrameChg>
      </pc:sldChg>
      <pc:sldChg chg="modSp mod">
        <pc:chgData name="이 영현" userId="51a17f9ab3b4b776" providerId="LiveId" clId="{3C78433B-7B64-4D9E-A5B1-79A7CC61F510}" dt="2021-02-25T04:45:21.661" v="49"/>
        <pc:sldMkLst>
          <pc:docMk/>
          <pc:sldMk cId="0" sldId="341"/>
        </pc:sldMkLst>
        <pc:spChg chg="mod">
          <ac:chgData name="이 영현" userId="51a17f9ab3b4b776" providerId="LiveId" clId="{3C78433B-7B64-4D9E-A5B1-79A7CC61F510}" dt="2021-02-25T04:45:21.661" v="49"/>
          <ac:spMkLst>
            <pc:docMk/>
            <pc:sldMk cId="0" sldId="341"/>
            <ac:spMk id="2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25.119" v="50"/>
        <pc:sldMkLst>
          <pc:docMk/>
          <pc:sldMk cId="0" sldId="343"/>
        </pc:sldMkLst>
        <pc:spChg chg="mod">
          <ac:chgData name="이 영현" userId="51a17f9ab3b4b776" providerId="LiveId" clId="{3C78433B-7B64-4D9E-A5B1-79A7CC61F510}" dt="2021-02-25T04:45:25.119" v="50"/>
          <ac:spMkLst>
            <pc:docMk/>
            <pc:sldMk cId="0" sldId="343"/>
            <ac:spMk id="2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14.135" v="46"/>
        <pc:sldMkLst>
          <pc:docMk/>
          <pc:sldMk cId="0" sldId="344"/>
        </pc:sldMkLst>
        <pc:spChg chg="mod">
          <ac:chgData name="이 영현" userId="51a17f9ab3b4b776" providerId="LiveId" clId="{3C78433B-7B64-4D9E-A5B1-79A7CC61F510}" dt="2021-02-25T04:45:14.135" v="46"/>
          <ac:spMkLst>
            <pc:docMk/>
            <pc:sldMk cId="0" sldId="344"/>
            <ac:spMk id="2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51.109" v="55" actId="113"/>
        <pc:sldMkLst>
          <pc:docMk/>
          <pc:sldMk cId="2773173868" sldId="346"/>
        </pc:sldMkLst>
        <pc:spChg chg="mod">
          <ac:chgData name="이 영현" userId="51a17f9ab3b4b776" providerId="LiveId" clId="{3C78433B-7B64-4D9E-A5B1-79A7CC61F510}" dt="2021-02-25T04:45:51.109" v="55" actId="113"/>
          <ac:spMkLst>
            <pc:docMk/>
            <pc:sldMk cId="2773173868" sldId="346"/>
            <ac:spMk id="2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5:55.410" v="56"/>
        <pc:sldMkLst>
          <pc:docMk/>
          <pc:sldMk cId="3950504819" sldId="347"/>
        </pc:sldMkLst>
        <pc:spChg chg="mod">
          <ac:chgData name="이 영현" userId="51a17f9ab3b4b776" providerId="LiveId" clId="{3C78433B-7B64-4D9E-A5B1-79A7CC61F510}" dt="2021-02-25T04:45:55.410" v="56"/>
          <ac:spMkLst>
            <pc:docMk/>
            <pc:sldMk cId="3950504819" sldId="347"/>
            <ac:spMk id="28" creationId="{00000000-0000-0000-0000-000000000000}"/>
          </ac:spMkLst>
        </pc:spChg>
      </pc:sldChg>
      <pc:sldChg chg="modSp mod">
        <pc:chgData name="이 영현" userId="51a17f9ab3b4b776" providerId="LiveId" clId="{3C78433B-7B64-4D9E-A5B1-79A7CC61F510}" dt="2021-02-25T04:46:01.702" v="57"/>
        <pc:sldMkLst>
          <pc:docMk/>
          <pc:sldMk cId="1221637752" sldId="348"/>
        </pc:sldMkLst>
        <pc:spChg chg="mod">
          <ac:chgData name="이 영현" userId="51a17f9ab3b4b776" providerId="LiveId" clId="{3C78433B-7B64-4D9E-A5B1-79A7CC61F510}" dt="2021-02-25T04:46:01.702" v="57"/>
          <ac:spMkLst>
            <pc:docMk/>
            <pc:sldMk cId="1221637752" sldId="348"/>
            <ac:spMk id="28" creationId="{00000000-0000-0000-0000-000000000000}"/>
          </ac:spMkLst>
        </pc:spChg>
      </pc:sldChg>
      <pc:sldMasterChg chg="modSldLayout">
        <pc:chgData name="이 영현" userId="51a17f9ab3b4b776" providerId="LiveId" clId="{3C78433B-7B64-4D9E-A5B1-79A7CC61F510}" dt="2021-02-25T04:44:12.867" v="3" actId="20577"/>
        <pc:sldMasterMkLst>
          <pc:docMk/>
          <pc:sldMasterMk cId="0" sldId="2147483648"/>
        </pc:sldMasterMkLst>
        <pc:sldLayoutChg chg="modSp mod">
          <pc:chgData name="이 영현" userId="51a17f9ab3b4b776" providerId="LiveId" clId="{3C78433B-7B64-4D9E-A5B1-79A7CC61F510}" dt="2021-02-25T04:44:12.867" v="3" actId="20577"/>
          <pc:sldLayoutMkLst>
            <pc:docMk/>
            <pc:sldMasterMk cId="0" sldId="2147483648"/>
            <pc:sldLayoutMk cId="57157490" sldId="2147483717"/>
          </pc:sldLayoutMkLst>
          <pc:spChg chg="mod">
            <ac:chgData name="이 영현" userId="51a17f9ab3b4b776" providerId="LiveId" clId="{3C78433B-7B64-4D9E-A5B1-79A7CC61F510}" dt="2021-02-25T04:44:12.867" v="3" actId="20577"/>
            <ac:spMkLst>
              <pc:docMk/>
              <pc:sldMasterMk cId="0" sldId="2147483648"/>
              <pc:sldLayoutMk cId="57157490" sldId="2147483717"/>
              <ac:spMk id="5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2021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2021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6" name="내용 개체 틀 16">
            <a:extLst>
              <a:ext uri="{FF2B5EF4-FFF2-40B4-BE49-F238E27FC236}">
                <a16:creationId xmlns:a16="http://schemas.microsoft.com/office/drawing/2014/main" id="{6F5ADEA5-B03A-41E7-8E0B-61F308F3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248" y="141613"/>
            <a:ext cx="1096326" cy="3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2021-05-07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/>
              <a:t>20</a:t>
            </a:r>
            <a:r>
              <a:rPr lang="en-US" altLang="ko-KR" b="1" dirty="0"/>
              <a:t>21</a:t>
            </a:r>
            <a:r>
              <a:rPr lang="ko-KR" altLang="en-US" b="1" dirty="0"/>
              <a:t>년 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031-345-1199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E-mail)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이 과정은 새롭게 출시된 </a:t>
            </a:r>
            <a:r>
              <a:rPr lang="en-US" altLang="ko-KR" sz="825" dirty="0">
                <a:latin typeface="+mn-ea"/>
                <a:ea typeface="+mn-ea"/>
              </a:rPr>
              <a:t>Minitab </a:t>
            </a:r>
            <a:r>
              <a:rPr lang="ko-KR" altLang="en-US" sz="825" dirty="0">
                <a:latin typeface="+mn-ea"/>
                <a:ea typeface="+mn-ea"/>
              </a:rPr>
              <a:t>버전을 이용하여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분석의 기초과정을 학습 및 실습하는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간단하면서 효율적인 의사결정나무</a:t>
            </a:r>
            <a:r>
              <a:rPr lang="en-US" altLang="ko-KR" sz="825" dirty="0">
                <a:latin typeface="+mn-ea"/>
                <a:ea typeface="+mn-ea"/>
              </a:rPr>
              <a:t>(Decision Tree) </a:t>
            </a:r>
            <a:r>
              <a:rPr lang="ko-KR" altLang="en-US" sz="825" dirty="0">
                <a:latin typeface="+mn-ea"/>
                <a:ea typeface="+mn-ea"/>
              </a:rPr>
              <a:t>알고리즘</a:t>
            </a:r>
            <a:r>
              <a:rPr lang="en-US" altLang="ko-KR" sz="825" dirty="0">
                <a:latin typeface="+mn-ea"/>
                <a:ea typeface="+mn-ea"/>
              </a:rPr>
              <a:t>(CART </a:t>
            </a:r>
            <a:r>
              <a:rPr lang="ko-KR" altLang="en-US" sz="825" dirty="0">
                <a:latin typeface="+mn-ea"/>
                <a:ea typeface="+mn-ea"/>
              </a:rPr>
              <a:t>기법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의 기본원리를 이해하고 공정 </a:t>
            </a:r>
            <a:r>
              <a:rPr lang="en-US" altLang="ko-KR" sz="825" dirty="0">
                <a:latin typeface="+mn-ea"/>
                <a:ea typeface="+mn-ea"/>
              </a:rPr>
              <a:t>Recipe </a:t>
            </a:r>
            <a:r>
              <a:rPr lang="ko-KR" altLang="en-US" sz="825" dirty="0">
                <a:latin typeface="+mn-ea"/>
                <a:ea typeface="+mn-ea"/>
              </a:rPr>
              <a:t>최적화 방안을 학습함으로써 모델링 능력을 배양할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전통적인 통계분석과 </a:t>
            </a:r>
            <a:r>
              <a:rPr lang="ko-KR" altLang="en-US" sz="825" dirty="0" err="1">
                <a:latin typeface="+mn-ea"/>
                <a:ea typeface="+mn-ea"/>
              </a:rPr>
              <a:t>머신러닝의</a:t>
            </a:r>
            <a:r>
              <a:rPr lang="ko-KR" altLang="en-US" sz="825" dirty="0">
                <a:latin typeface="+mn-ea"/>
                <a:ea typeface="+mn-ea"/>
              </a:rPr>
              <a:t> </a:t>
            </a:r>
            <a:r>
              <a:rPr lang="ko-KR" altLang="en-US" sz="825" dirty="0" err="1">
                <a:latin typeface="+mn-ea"/>
                <a:ea typeface="+mn-ea"/>
              </a:rPr>
              <a:t>연계점</a:t>
            </a:r>
            <a:r>
              <a:rPr lang="ko-KR" altLang="en-US" sz="825" dirty="0">
                <a:latin typeface="+mn-ea"/>
                <a:ea typeface="+mn-ea"/>
              </a:rPr>
              <a:t> 및 차이점을 학습할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n-ea"/>
                <a:ea typeface="+mn-ea"/>
              </a:rPr>
              <a:t>머신러닝에</a:t>
            </a:r>
            <a:r>
              <a:rPr lang="ko-KR" altLang="en-US" sz="825" dirty="0">
                <a:latin typeface="+mn-ea"/>
                <a:ea typeface="+mn-ea"/>
              </a:rPr>
              <a:t> 관심이 있거나 </a:t>
            </a:r>
            <a:r>
              <a:rPr lang="en-US" altLang="ko-KR" sz="825" dirty="0">
                <a:latin typeface="+mn-ea"/>
                <a:ea typeface="+mn-ea"/>
              </a:rPr>
              <a:t>Minitab</a:t>
            </a:r>
            <a:r>
              <a:rPr lang="ko-KR" altLang="en-US" sz="825" dirty="0">
                <a:latin typeface="+mn-ea"/>
                <a:ea typeface="+mn-ea"/>
              </a:rPr>
              <a:t>으로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분석을 진행하고자 하는 분들께 추천 드리는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604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방대한 양의 데이터 또는 다양한 변수들에 대하여 분석을 고민하고 있는 모든 </a:t>
            </a:r>
            <a:r>
              <a:rPr lang="ko-KR" altLang="en-US" sz="825" dirty="0" err="1">
                <a:latin typeface="+mn-ea"/>
                <a:ea typeface="+mn-ea"/>
              </a:rPr>
              <a:t>산업군</a:t>
            </a:r>
            <a:r>
              <a:rPr lang="ko-KR" altLang="en-US" sz="825" dirty="0">
                <a:latin typeface="+mn-ea"/>
                <a:ea typeface="+mn-ea"/>
              </a:rPr>
              <a:t> 종사자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marL="92075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n-ea"/>
              </a:rPr>
              <a:t> 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Minitab</a:t>
            </a:r>
            <a:r>
              <a:rPr lang="ko-KR" altLang="en-US" dirty="0"/>
              <a:t>을 활용한 </a:t>
            </a:r>
            <a:r>
              <a:rPr lang="ko-KR" altLang="en-US" dirty="0" err="1"/>
              <a:t>머신러닝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7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043115"/>
              </p:ext>
            </p:extLst>
          </p:nvPr>
        </p:nvGraphicFramePr>
        <p:xfrm>
          <a:off x="370606" y="348235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04/14  11/03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69F9CBEB-D0DD-4D10-8226-BEB3605C62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375114"/>
              </p:ext>
            </p:extLst>
          </p:nvPr>
        </p:nvGraphicFramePr>
        <p:xfrm>
          <a:off x="333375" y="4664968"/>
          <a:ext cx="6221284" cy="353043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정의 및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원리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프로세스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 프로세스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예측모형 성능평가 지표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필요성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통계분석과의 차이점 및 대안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선형회귀분석의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13:40~14:30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로지스틱 회귀분석의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14:40~15:30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8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</a:t>
                      </a:r>
                      <a:r>
                        <a:rPr lang="en-US" altLang="ko-KR" sz="8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(Decision Tree)</a:t>
                      </a:r>
                      <a:endParaRPr lang="ko-KR" altLang="en-US" sz="8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트리 기반 방법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(tree-based method)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이론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15:40~16:30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예측분석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(Predictive Analytics)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 및 모듈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16:40~17:30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(Classification and Regression Tree)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값 예측을 위한 노드 분할 방법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각 노드의 명칭과 역할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알고리즘을 이용하여 수치예측 및 분류 모형 구축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랜덤 포레스트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Random Forest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핵심 의미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트리 반복횟수와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값 예측 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랜덤 포레스트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Random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Forest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모형 성능비교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변수 중요도 확인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13:40~14:30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트리넷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트리넷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TreeNet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가장 예측 성능이 뛰어난 분석방법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14:40~15:30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(Learning rate)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등의 파라미터 수정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상호작용 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3D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15:40~16:30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SVM,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KNN,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Neural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Network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등의 기타 알고리즘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16:40~17:30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버전의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기본적인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데이터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6151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8295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9. Minitab </a:t>
            </a:r>
            <a:r>
              <a:rPr lang="ko-KR" altLang="en-US"/>
              <a:t>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664293"/>
              </p:ext>
            </p:extLst>
          </p:nvPr>
        </p:nvGraphicFramePr>
        <p:xfrm>
          <a:off x="338684" y="5224907"/>
          <a:ext cx="6185941" cy="102423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34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4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566262"/>
              </p:ext>
            </p:extLst>
          </p:nvPr>
        </p:nvGraphicFramePr>
        <p:xfrm>
          <a:off x="354346" y="385149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01/27   04/21     07/23    10/06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몬테카를로에</a:t>
            </a:r>
            <a:r>
              <a:rPr kumimoji="0" lang="ko-KR" altLang="en-US" sz="825" dirty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교육시간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3</a:t>
            </a:r>
            <a:r>
              <a:rPr kumimoji="0" lang="ko-KR" altLang="en-US" sz="825" dirty="0">
                <a:latin typeface="+mn-ea"/>
                <a:ea typeface="+mn-ea"/>
              </a:rPr>
              <a:t>시간 </a:t>
            </a:r>
            <a:r>
              <a:rPr kumimoji="0" lang="en-US" altLang="ko-KR" sz="825" dirty="0">
                <a:latin typeface="+mn-ea"/>
                <a:ea typeface="+mn-ea"/>
              </a:rPr>
              <a:t>30</a:t>
            </a:r>
            <a:r>
              <a:rPr kumimoji="0" lang="ko-KR" altLang="en-US" sz="825" dirty="0">
                <a:latin typeface="+mn-ea"/>
                <a:ea typeface="+mn-ea"/>
              </a:rPr>
              <a:t>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10.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14:40~16:20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385406"/>
              </p:ext>
            </p:extLst>
          </p:nvPr>
        </p:nvGraphicFramePr>
        <p:xfrm>
          <a:off x="352752" y="417338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02/18    05/20    09/14     12/03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전문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리스크와</a:t>
            </a:r>
            <a:r>
              <a:rPr kumimoji="0" lang="ko-KR" altLang="en-US" sz="825" dirty="0">
                <a:latin typeface="+mn-ea"/>
                <a:ea typeface="+mn-ea"/>
              </a:rPr>
              <a:t> 시뮬레이션에 대한 기본 개념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시 요구되는 통계 지식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198000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가치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수요예측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비용분석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일정예측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공정능력 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위해성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>
                <a:latin typeface="+mn-ea"/>
                <a:ea typeface="+mn-ea"/>
              </a:rPr>
              <a:t>외에에도</a:t>
            </a:r>
            <a:r>
              <a:rPr kumimoji="0" lang="ko-KR" altLang="en-US" sz="825" dirty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교육 시간</a:t>
            </a:r>
            <a:r>
              <a:rPr kumimoji="0" lang="en-US" altLang="ko-KR" sz="825" dirty="0">
                <a:latin typeface="+mn-ea"/>
                <a:ea typeface="+mn-ea"/>
              </a:rPr>
              <a:t>: 2</a:t>
            </a:r>
            <a:r>
              <a:rPr kumimoji="0" lang="ko-KR" altLang="en-US" sz="825" dirty="0">
                <a:latin typeface="+mn-ea"/>
                <a:ea typeface="+mn-ea"/>
              </a:rPr>
              <a:t>일</a:t>
            </a:r>
            <a:r>
              <a:rPr kumimoji="0" lang="en-US" altLang="ko-KR" sz="825" dirty="0">
                <a:latin typeface="+mn-ea"/>
                <a:ea typeface="+mn-ea"/>
              </a:rPr>
              <a:t>(14</a:t>
            </a:r>
            <a:r>
              <a:rPr kumimoji="0" lang="ko-KR" altLang="en-US" sz="825" dirty="0">
                <a:latin typeface="+mn-ea"/>
                <a:ea typeface="+mn-ea"/>
              </a:rPr>
              <a:t>시간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시뮬레이션을 활용한 의사결정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333376" y="5616066"/>
          <a:ext cx="6191968" cy="38936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4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3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 시뮬레이션 방법 알아보기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위한 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 통계량 및 확률분포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모델을 위한 변수 정의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이용한 확률분포 적합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요인 간의 상관관계 정의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실행 및 결과 출력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17:00~17:30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활용하기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해석 및 보고서 작성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시뮬레이션을 도와 주는 분석 툴 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모델링 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개념 및 모델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 분석 툴을 활용한 최적해 도출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모델링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시계열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예측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뉴럴툴을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활용한 예측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16:50~17:30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16940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92843"/>
              </p:ext>
            </p:extLst>
          </p:nvPr>
        </p:nvGraphicFramePr>
        <p:xfrm>
          <a:off x="341307" y="441083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03/25~03/26     10/21~10/22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∙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385,000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대학생 특전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/>
              <a:t>12. </a:t>
            </a:r>
            <a:r>
              <a:rPr lang="ko-KR" altLang="en-US" dirty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63560"/>
              </p:ext>
            </p:extLst>
          </p:nvPr>
        </p:nvGraphicFramePr>
        <p:xfrm>
          <a:off x="360596" y="5163822"/>
          <a:ext cx="6164748" cy="344907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96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선형효과와 이중 혼합효과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 도구를 사용한 최적조건 발굴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9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8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항을 추가한 모형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6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83841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03/19   10/29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 및 전반적인 모델링 과정을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에 새롭게 추가되는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</a:t>
            </a:r>
            <a:r>
              <a:rPr kumimoji="0" lang="en-US" altLang="ko-KR" sz="825" dirty="0">
                <a:latin typeface="+mn-ea"/>
                <a:ea typeface="+mn-ea"/>
              </a:rPr>
              <a:t>(Decision Tree – CART)</a:t>
            </a:r>
            <a:r>
              <a:rPr kumimoji="0" lang="ko-KR" altLang="en-US" sz="825" dirty="0">
                <a:latin typeface="+mn-ea"/>
                <a:ea typeface="+mn-ea"/>
              </a:rPr>
              <a:t>을 소개합니다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LLC.</a:t>
            </a:r>
            <a:r>
              <a:rPr kumimoji="0" lang="ko-KR" altLang="en-US" sz="825" dirty="0">
                <a:latin typeface="+mn-ea"/>
                <a:ea typeface="+mn-ea"/>
              </a:rPr>
              <a:t>의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이용한 기능을 시연합니다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신규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학습하여 실무 데이터에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기법과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사용자를 위한 통계 분석과의 연계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소프트웨어를 이용하여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실습합니다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간단한 모형 구축을 통한 결과해석 및 모형을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데이터마이닝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Minitab </a:t>
            </a:r>
            <a:r>
              <a:rPr kumimoji="0" lang="ko-KR" altLang="en-US" sz="825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 Minitab</a:t>
            </a:r>
            <a:r>
              <a:rPr lang="ko-KR" altLang="en-US" dirty="0"/>
              <a:t> </a:t>
            </a:r>
            <a:r>
              <a:rPr lang="ko-KR" altLang="en-US" dirty="0" err="1"/>
              <a:t>머신러닝</a:t>
            </a:r>
            <a:r>
              <a:rPr lang="ko-KR" altLang="en-US" dirty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33491"/>
              </p:ext>
            </p:extLst>
          </p:nvPr>
        </p:nvGraphicFramePr>
        <p:xfrm>
          <a:off x="338684" y="5224906"/>
          <a:ext cx="6185941" cy="124026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및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활용방안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추가될 신규 기능인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소개 및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머신러닝 기법 소개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012103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02/19   05/21    09/15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제조 </a:t>
            </a:r>
            <a:r>
              <a:rPr kumimoji="0" lang="ko-KR" altLang="en-US" sz="825" dirty="0" err="1">
                <a:latin typeface="+mn-ea"/>
                <a:ea typeface="+mn-ea"/>
              </a:rPr>
              <a:t>빅데이터</a:t>
            </a:r>
            <a:r>
              <a:rPr kumimoji="0" lang="ko-KR" altLang="en-US" sz="825" dirty="0">
                <a:latin typeface="+mn-ea"/>
                <a:ea typeface="+mn-ea"/>
              </a:rPr>
              <a:t> 분석을 위해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이용하여 데이터 시각화 및 필수 전처리 기능을 실습합니다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제품의 </a:t>
            </a:r>
            <a:r>
              <a:rPr kumimoji="0" lang="ko-KR" altLang="en-US" sz="825" dirty="0" err="1">
                <a:latin typeface="+mn-ea"/>
                <a:ea typeface="+mn-ea"/>
              </a:rPr>
              <a:t>합부</a:t>
            </a:r>
            <a:r>
              <a:rPr kumimoji="0" lang="ko-KR" altLang="en-US" sz="825" dirty="0">
                <a:latin typeface="+mn-ea"/>
                <a:ea typeface="+mn-ea"/>
              </a:rPr>
              <a:t> 판정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반응치 예측 등의 실제 적용 가능한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통계분석</a:t>
            </a:r>
            <a:r>
              <a:rPr kumimoji="0" lang="ko-KR" altLang="en-US" sz="825" dirty="0">
                <a:latin typeface="+mn-ea"/>
                <a:ea typeface="+mn-ea"/>
              </a:rPr>
              <a:t> 외에 </a:t>
            </a:r>
            <a:r>
              <a:rPr kumimoji="0" lang="ko-KR" altLang="en-US" sz="825" dirty="0" err="1">
                <a:latin typeface="+mn-ea"/>
                <a:ea typeface="+mn-ea"/>
              </a:rPr>
              <a:t>머신러닝에서</a:t>
            </a:r>
            <a:r>
              <a:rPr kumimoji="0" lang="ko-KR" altLang="en-US" sz="825" dirty="0">
                <a:latin typeface="+mn-ea"/>
                <a:ea typeface="+mn-ea"/>
              </a:rPr>
              <a:t> 제공할 수 있는 다양한 기능들을 비교합니다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머신러닝의</a:t>
            </a:r>
            <a:r>
              <a:rPr kumimoji="0" lang="ko-KR" altLang="en-US" sz="825" dirty="0">
                <a:latin typeface="+mn-ea"/>
                <a:ea typeface="+mn-ea"/>
              </a:rPr>
              <a:t> 개요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분석 절차 등의 전반적인 모델링 과정을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실습 프로그램은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활용하여 모델링을 진행하며 모형의 전반적인 성능 및 결과를 해석할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통신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 분야 등에 종사하는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데이터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마이닝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 러닝 분석에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및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머신러닝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입문 과목을 수강하는 것은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495,000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(14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14. R</a:t>
            </a:r>
            <a:r>
              <a:rPr lang="ko-KR" altLang="en-US"/>
              <a:t>기 쉬운 머신러닝 기초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74484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03/23~03/24     06/08~06/09     10/25~10/26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46974"/>
              </p:ext>
            </p:extLst>
          </p:nvPr>
        </p:nvGraphicFramePr>
        <p:xfrm>
          <a:off x="333375" y="5241033"/>
          <a:ext cx="6191250" cy="439249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97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머신러닝은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왜 필요할까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차 산업혁명과 스마트 팩토리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머신러닝의 필요성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분석을 위한 준비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나의 분석 주제에 맞는 분석 기법 찾기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변수 선정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선택하는 방법 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이 뭔지 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RG?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가장 대중적인 언어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필수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데이터 전처리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dplyr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결측값 처리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머신러닝에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바로 활용하는 그래프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원인을 한눈에 알기 쉽게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히트맵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Heatmap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recipe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최적화를 위한 가장 손쉬운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수치 예측 및 분류 트리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CART(</a:t>
                      </a:r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Classificiation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And Regression Tree)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단점을 보완한 고성능 트리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가능성을 확률로 나타내기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(Random Forests)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변수 간 관계를 방정식으로 표현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연속형인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선형회귀분석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(Linear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이항인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 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(Logistic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이쪽일까 저쪽일까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SVM(Support Vector Machine)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주변의 비슷한 이웃들로 분류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KNN(K-Nearest Neighbor)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알고리즘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모형 성능 향상을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우불량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비율 차이가 너무 많이 나는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사이즈가 너무 작은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??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적용 가능한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기법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기타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최적의 분석 기법 선택을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모형 성능 비교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SVM?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어떤 기법이 적절할까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460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907232"/>
              </p:ext>
            </p:extLst>
          </p:nvPr>
        </p:nvGraphicFramePr>
        <p:xfrm>
          <a:off x="-2292" y="560512"/>
          <a:ext cx="6860291" cy="901982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1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01/19~01/20     03/09~03/10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05/11~05/12     09/07~09/08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11/08~11/09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07/06~07/07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02/23~02/24     05/27~05/28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09/09~09/10     11/18~11/19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16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01/21~01/22     03/17~03/18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06/10~06/11     10/27~10/28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12/09~12/10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07/08~07/09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2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06/17~06/18     11/24~11/25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02/25~02/26     07/15~07/16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u="none" strike="noStrike" dirty="0">
                          <a:effectLst/>
                        </a:rPr>
                        <a:t>07/01~07/02     11/10~11/11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43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605,000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04/07~04/09     06/23~06/25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10/13~10/15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을 활용한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머신러닝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06/15~06/16     11/03~11/04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입문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01/27   04/21     07/23    10/06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 입문과정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02/18    05/20    09/14     12/03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3991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03/25~03/26     10/21~10/22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385,000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03/19   10/29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02/19   05/21    09/15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 쉬운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기초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03/23~03/24     06/08~06/09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10/25~10/26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2020 </a:t>
            </a:r>
            <a:r>
              <a:rPr lang="ko-KR" altLang="en-US" dirty="0"/>
              <a:t>이레테크 교육과정</a:t>
            </a:r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9"/>
          <p:cNvSpPr txBox="1">
            <a:spLocks noChangeArrowheads="1"/>
          </p:cNvSpPr>
          <p:nvPr/>
        </p:nvSpPr>
        <p:spPr bwMode="auto">
          <a:xfrm>
            <a:off x="-3482975" y="1104900"/>
            <a:ext cx="184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ko-KR" altLang="en-US" sz="2100" dirty="0">
              <a:latin typeface="-구름L" pitchFamily="18" charset="-127"/>
              <a:ea typeface="-구름L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사용을 위한 기초 사용법 및 보다 효율적인 사용을 위한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팁을 배우고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사용법의 기초를 익히며 그래프 활용 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기초 통계량의 산출 및 해석 방법을 다루고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r>
              <a:rPr kumimoji="0" lang="en-US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>
                <a:latin typeface="+mn-ea"/>
                <a:ea typeface="+mn-ea"/>
              </a:rPr>
              <a:t>t</a:t>
            </a:r>
            <a:r>
              <a:rPr kumimoji="0" lang="ko-KR" altLang="en-US" sz="825" dirty="0">
                <a:latin typeface="+mn-ea"/>
                <a:ea typeface="+mn-ea"/>
              </a:rPr>
              <a:t>검정 또는 분산분석</a:t>
            </a:r>
            <a:r>
              <a:rPr kumimoji="0" lang="en-US" altLang="ko-KR" sz="825" dirty="0">
                <a:latin typeface="+mn-ea"/>
                <a:ea typeface="+mn-ea"/>
              </a:rPr>
              <a:t>(ANOVA)</a:t>
            </a:r>
            <a:r>
              <a:rPr kumimoji="0" lang="ko-KR" altLang="en-US" sz="825" dirty="0">
                <a:latin typeface="+mn-ea"/>
                <a:ea typeface="+mn-ea"/>
              </a:rPr>
              <a:t>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225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50" y="2497138"/>
            <a:ext cx="5994400" cy="161646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추진 실무자</a:t>
            </a:r>
            <a:r>
              <a:rPr kumimoji="0" lang="en-US" altLang="ko-KR" sz="825" dirty="0">
                <a:latin typeface="+mn-lt"/>
                <a:ea typeface="+mj-ea"/>
              </a:rPr>
              <a:t>, Minitab</a:t>
            </a:r>
            <a:r>
              <a:rPr kumimoji="0" lang="ko-KR" altLang="en-US" sz="825" dirty="0">
                <a:latin typeface="+mn-lt"/>
                <a:ea typeface="+mj-ea"/>
              </a:rPr>
              <a:t> 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495,000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lt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대학생 특전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교육비 </a:t>
            </a:r>
            <a:r>
              <a:rPr kumimoji="0" lang="en-US" altLang="ko-KR" sz="825" dirty="0">
                <a:latin typeface="+mn-lt"/>
                <a:ea typeface="+mj-ea"/>
              </a:rPr>
              <a:t>20% </a:t>
            </a:r>
            <a:r>
              <a:rPr kumimoji="0" lang="ko-KR" altLang="en-US" sz="825" dirty="0">
                <a:latin typeface="+mn-lt"/>
                <a:ea typeface="+mj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solidFill>
                <a:srgbClr val="FF0000"/>
              </a:solidFill>
              <a:latin typeface="+mn-lt"/>
              <a:ea typeface="+mj-ea"/>
            </a:endParaRP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27575"/>
              </p:ext>
            </p:extLst>
          </p:nvPr>
        </p:nvGraphicFramePr>
        <p:xfrm>
          <a:off x="336550" y="3728864"/>
          <a:ext cx="6226175" cy="7338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78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03/09~03/10     05/11~05/12     09/07~09/08     11/08~11/09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01/19~01/20     07/06~07/07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195594"/>
              </p:ext>
            </p:extLst>
          </p:nvPr>
        </p:nvGraphicFramePr>
        <p:xfrm>
          <a:off x="332656" y="547331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윈도우 구성 및 이용법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추출 및 병합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변환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생성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기술통계량을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표를 통한 범주형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그래프를 이용한 데이터 요약 및  그래프 편집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정규성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배치  분산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09701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/>
              <a:t>1. Minitab </a:t>
            </a:r>
            <a:r>
              <a:rPr lang="ko-KR" altLang="en-US"/>
              <a:t>기초통계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관리도를</a:t>
            </a:r>
            <a:r>
              <a:rPr kumimoji="0" lang="ko-KR" altLang="en-US" sz="825" dirty="0">
                <a:latin typeface="+mn-ea"/>
                <a:ea typeface="+mn-ea"/>
              </a:rPr>
              <a:t> 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학습하는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197683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 dirty="0" err="1">
                <a:latin typeface="+mn-ea"/>
                <a:ea typeface="+mn-ea"/>
              </a:rPr>
              <a:t>인쇄본</a:t>
            </a:r>
            <a:r>
              <a:rPr kumimoji="0" lang="ko-KR" altLang="en-US" sz="825" dirty="0">
                <a:latin typeface="+mn-ea"/>
                <a:ea typeface="+mn-ea"/>
              </a:rPr>
              <a:t>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738" y="394996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28496"/>
              </p:ext>
            </p:extLst>
          </p:nvPr>
        </p:nvGraphicFramePr>
        <p:xfrm>
          <a:off x="296863" y="4305564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및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중심위치와 산포의 이해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GageR&amp;R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선형성및치우침연구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계수형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(Cp,Pp,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881364"/>
              </p:ext>
            </p:extLst>
          </p:nvPr>
        </p:nvGraphicFramePr>
        <p:xfrm>
          <a:off x="338487" y="3333585"/>
          <a:ext cx="6154736" cy="39061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02/23~02/24     05/27~05/28     09/09~09/10     11/18~11/19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Minitab </a:t>
            </a:r>
            <a:r>
              <a:rPr lang="ko-KR" altLang="en-US"/>
              <a:t>통계적 품질관리</a:t>
            </a:r>
            <a:r>
              <a:rPr lang="en-US" altLang="ko-KR"/>
              <a:t>(SQC)</a:t>
            </a:r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체계적인 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있는 방법을 익힙니다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 및 반응표면설계</a:t>
            </a:r>
            <a:r>
              <a:rPr kumimoji="0" lang="en-US" altLang="ko-KR" sz="825" dirty="0">
                <a:latin typeface="+mn-ea"/>
                <a:ea typeface="+mn-ea"/>
              </a:rPr>
              <a:t>(RSM)</a:t>
            </a:r>
            <a:r>
              <a:rPr kumimoji="0" lang="ko-KR" altLang="en-US" sz="825" dirty="0">
                <a:latin typeface="+mn-ea"/>
                <a:ea typeface="+mn-ea"/>
              </a:rPr>
              <a:t>를 이용한 실험자료분석에 대해 집중적으로 다룹니다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14704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 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3. Minitab </a:t>
            </a:r>
            <a:r>
              <a:rPr lang="ko-KR" altLang="en-US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35903"/>
              </p:ext>
            </p:extLst>
          </p:nvPr>
        </p:nvGraphicFramePr>
        <p:xfrm>
          <a:off x="344488" y="4519690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16091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32504"/>
              </p:ext>
            </p:extLst>
          </p:nvPr>
        </p:nvGraphicFramePr>
        <p:xfrm>
          <a:off x="350838" y="3381254"/>
          <a:ext cx="6154738" cy="5848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03/17~03/18     06/10~06/11     10/27~10/28     12/09~12/10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01/21~01/22     07/08~07/09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6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361911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기초통계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단계적 회귀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j-ea"/>
                <a:ea typeface="+mj-ea"/>
              </a:rPr>
              <a:t>공분산분석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>
                <a:latin typeface="+mj-ea"/>
                <a:ea typeface="+mj-ea"/>
              </a:rPr>
              <a:t>Partial Least Squares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>
                <a:latin typeface="+mj-ea"/>
                <a:ea typeface="+mj-ea"/>
              </a:rPr>
              <a:t>MANOVA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현실 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예측할 수 있습니다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181674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253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연구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개발 엔지니어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담당자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</a:t>
            </a:r>
            <a:r>
              <a:rPr lang="en-US" altLang="ko-KR" sz="825" dirty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실무자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 컨설턴트</a:t>
            </a:r>
            <a:endParaRPr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+mn-ea"/>
                <a:ea typeface="+mn-ea"/>
              </a:rPr>
              <a:t>대학생 특전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3320" name="제목 1"/>
          <p:cNvSpPr>
            <a:spLocks noGrp="1"/>
          </p:cNvSpPr>
          <p:nvPr>
            <p:ph type="title"/>
          </p:nvPr>
        </p:nvSpPr>
        <p:spPr>
          <a:xfrm>
            <a:off x="188640" y="18798"/>
            <a:ext cx="6812250" cy="425618"/>
          </a:xfrm>
        </p:spPr>
        <p:txBody>
          <a:bodyPr/>
          <a:lstStyle/>
          <a:p>
            <a:r>
              <a:rPr lang="en-US" altLang="ko-KR" sz="1800" dirty="0"/>
              <a:t>4. </a:t>
            </a:r>
            <a:r>
              <a:rPr lang="ko-KR" altLang="en-US" sz="1800" dirty="0"/>
              <a:t>공정 레시피 최적화 및 예측을 위한 통계적 모델링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3014"/>
              </p:ext>
            </p:extLst>
          </p:nvPr>
        </p:nvGraphicFramePr>
        <p:xfrm>
          <a:off x="350838" y="5232848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내포 조건의 혼합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MANOVA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비선형 회귀분석의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PLS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480898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06391"/>
              </p:ext>
            </p:extLst>
          </p:nvPr>
        </p:nvGraphicFramePr>
        <p:xfrm>
          <a:off x="369888" y="387288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06/17~06/18     11/24~11/25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다구찌</a:t>
            </a:r>
            <a:r>
              <a:rPr kumimoji="0" lang="ko-KR" altLang="en-US" sz="825" dirty="0">
                <a:latin typeface="+mn-ea"/>
                <a:ea typeface="+mn-ea"/>
              </a:rPr>
              <a:t>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 dirty="0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 dirty="0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 err="1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의 강건설계 기법에 대한 이론을 학습하고 실습을 통해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IATF16949, APQP</a:t>
            </a:r>
            <a:r>
              <a:rPr kumimoji="0" lang="ko-KR" altLang="en-US" sz="825" dirty="0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공차설계 이전 파라미터 설계를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412529"/>
            <a:ext cx="6191968" cy="18333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Minitab </a:t>
            </a:r>
            <a:r>
              <a:rPr lang="ko-KR" altLang="en-US" dirty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37166"/>
              </p:ext>
            </p:extLst>
          </p:nvPr>
        </p:nvGraphicFramePr>
        <p:xfrm>
          <a:off x="361231" y="4823594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44894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759323"/>
              </p:ext>
            </p:extLst>
          </p:nvPr>
        </p:nvGraphicFramePr>
        <p:xfrm>
          <a:off x="353294" y="3732062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02/25~02/26     07/15~07/16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확보할 수 있는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 능력을 배양합니다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18923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6. Minitab </a:t>
            </a:r>
            <a:r>
              <a:rPr lang="ko-KR" altLang="en-US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5809"/>
              </p:ext>
            </p:extLst>
          </p:nvPr>
        </p:nvGraphicFramePr>
        <p:xfrm>
          <a:off x="333375" y="459645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8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23292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02168"/>
              </p:ext>
            </p:extLst>
          </p:nvPr>
        </p:nvGraphicFramePr>
        <p:xfrm>
          <a:off x="333375" y="358484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>
                          <a:effectLst/>
                        </a:rPr>
                        <a:t>07/01~07/02     11/10~11/11</a:t>
                      </a:r>
                      <a:endParaRPr lang="en-US" altLang="ko-KR" sz="800" b="0" u="none" strike="noStrike" dirty="0">
                        <a:effectLst/>
                      </a:endParaRP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품질관리 분야의 문제점에 대한 발 빠른 상황 대처 방안을 학습합니다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원리적 품질관리의 근본 개념을 이해할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기업의 생산성 및 경쟁력 증진을 위한 방법을 습득합니다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 및 담당 업무의 정량화를 통해 효율적으로 업무를 진행할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측정의 정확도와 정밀도 파악함으로써 분석의 정확도를 높일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급격한 변화 탐지 및 공정의 이상원인에 대한 신속한 대책을 수립할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문제점에 대한 개선 방향을 제시할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18122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Minitab</a:t>
            </a:r>
            <a:r>
              <a:rPr lang="ko-KR" altLang="en-US" sz="825" dirty="0">
                <a:latin typeface="+mj-ea"/>
                <a:ea typeface="+mj-ea"/>
              </a:rPr>
              <a:t> 중급 이상 사용자</a:t>
            </a:r>
            <a:endParaRPr lang="en-US" altLang="ko-KR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605,000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 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  <a:p>
            <a:pPr marL="92075" lvl="0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대학생 특전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할인</a:t>
            </a:r>
            <a:r>
              <a:rPr kumimoji="0" lang="en-US" altLang="ko-KR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dirty="0">
                <a:solidFill>
                  <a:srgbClr val="FF0000"/>
                </a:solidFill>
                <a:latin typeface="+mn-lt"/>
                <a:ea typeface="+mj-ea"/>
              </a:rPr>
              <a:t>오프라인 교육 한정</a:t>
            </a:r>
            <a:r>
              <a:rPr kumimoji="0" lang="en-US" altLang="ko-KR" sz="825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7. Minitab </a:t>
            </a:r>
            <a:r>
              <a:rPr lang="ko-KR" altLang="en-US"/>
              <a:t>품질통계 개념잡기 </a:t>
            </a:r>
            <a:r>
              <a:rPr lang="en-US" altLang="ko-KR"/>
              <a:t>(</a:t>
            </a:r>
            <a:r>
              <a:rPr lang="ko-KR" altLang="en-US"/>
              <a:t>기초통계</a:t>
            </a:r>
            <a:r>
              <a:rPr lang="en-US" altLang="ko-KR"/>
              <a:t>+SQC) </a:t>
            </a:r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66803"/>
              </p:ext>
            </p:extLst>
          </p:nvPr>
        </p:nvGraphicFramePr>
        <p:xfrm>
          <a:off x="352425" y="4392356"/>
          <a:ext cx="6247902" cy="51691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79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4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확률과 확률분포의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43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 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9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평균에 대한 검정 </a:t>
                      </a:r>
                      <a:r>
                        <a:rPr lang="en-US" altLang="ko-KR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3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정밀도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정확도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90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31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28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공정능력식스팩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82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04664" y="4016896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073125"/>
              </p:ext>
            </p:extLst>
          </p:nvPr>
        </p:nvGraphicFramePr>
        <p:xfrm>
          <a:off x="357906" y="344083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04/07~04/09     06/23~06/25     10/13~10/15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8575</TotalTime>
  <Words>4121</Words>
  <Application>Microsoft Office PowerPoint</Application>
  <PresentationFormat>A4 용지(210x297mm)</PresentationFormat>
  <Paragraphs>984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한컴 쿨재즈 B</vt:lpstr>
      <vt:lpstr>HY강B</vt:lpstr>
      <vt:lpstr>맑은 고딕</vt:lpstr>
      <vt:lpstr>나눔고딕</vt:lpstr>
      <vt:lpstr>Arial</vt:lpstr>
      <vt:lpstr>굴림</vt:lpstr>
      <vt:lpstr>-구름L</vt:lpstr>
      <vt:lpstr>Office 테마</vt:lpstr>
      <vt:lpstr>2021년 교육과정안내</vt:lpstr>
      <vt:lpstr>2020 이레테크 교육과정</vt:lpstr>
      <vt:lpstr>1. Minitab 기초통계</vt:lpstr>
      <vt:lpstr>2. Minitab 통계적 품질관리(SQC)</vt:lpstr>
      <vt:lpstr>3. Minitab 실험계획법</vt:lpstr>
      <vt:lpstr>4. 공정 레시피 최적화 및 예측을 위한 통계적 모델링</vt:lpstr>
      <vt:lpstr>5. Minitab 다구찌 강건설계</vt:lpstr>
      <vt:lpstr>6. Minitab 신뢰성분석</vt:lpstr>
      <vt:lpstr>7. Minitab 품질통계 개념잡기 (기초통계+SQC) </vt:lpstr>
      <vt:lpstr>8. Minitab을 활용한 머신러닝</vt:lpstr>
      <vt:lpstr>9. Minitab 입문</vt:lpstr>
      <vt:lpstr>10. 몬테카를로 시뮬레이션 입문과정</vt:lpstr>
      <vt:lpstr>11. 몬테카를로 시뮬레이션을 활용한 의사결정</vt:lpstr>
      <vt:lpstr>12. 혼합물 실험계획법</vt:lpstr>
      <vt:lpstr>13. Minitab 머신러닝 입문</vt:lpstr>
      <vt:lpstr>14. R기 쉬운 머신러닝 기초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Jeong-Jae Kim</cp:lastModifiedBy>
  <cp:revision>796</cp:revision>
  <cp:lastPrinted>2019-01-04T07:32:24Z</cp:lastPrinted>
  <dcterms:created xsi:type="dcterms:W3CDTF">2009-11-21T15:42:24Z</dcterms:created>
  <dcterms:modified xsi:type="dcterms:W3CDTF">2021-05-07T04:28:21Z</dcterms:modified>
</cp:coreProperties>
</file>