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50" r:id="rId3"/>
    <p:sldId id="290" r:id="rId4"/>
    <p:sldId id="356" r:id="rId5"/>
    <p:sldId id="271" r:id="rId6"/>
    <p:sldId id="344" r:id="rId7"/>
    <p:sldId id="275" r:id="rId8"/>
    <p:sldId id="321" r:id="rId9"/>
    <p:sldId id="341" r:id="rId10"/>
    <p:sldId id="343" r:id="rId11"/>
    <p:sldId id="335" r:id="rId12"/>
    <p:sldId id="346" r:id="rId13"/>
    <p:sldId id="347" r:id="rId14"/>
    <p:sldId id="348" r:id="rId15"/>
    <p:sldId id="351" r:id="rId16"/>
    <p:sldId id="354" r:id="rId17"/>
    <p:sldId id="355" r:id="rId18"/>
  </p:sldIdLst>
  <p:sldSz cx="6858000" cy="9906000" type="A4"/>
  <p:notesSz cx="7104063" cy="10234613"/>
  <p:embeddedFontLst>
    <p:embeddedFont>
      <p:font typeface="HY강B" panose="02030600000101010101" pitchFamily="18" charset="-127"/>
      <p:regular r:id="rId21"/>
    </p:embeddedFont>
    <p:embeddedFont>
      <p:font typeface="한컴 쿨재즈 B" panose="02020603020101020101" pitchFamily="18" charset="-127"/>
      <p:regular r:id="rId22"/>
    </p:embeddedFont>
    <p:embeddedFont>
      <p:font typeface="나눔고딕" panose="020D0604000000000000" pitchFamily="50" charset="-127"/>
      <p:regular r:id="rId23"/>
      <p:bold r:id="rId24"/>
    </p:embeddedFont>
    <p:embeddedFont>
      <p:font typeface="맑은 고딕" panose="020B0503020000020004" pitchFamily="50" charset="-127"/>
      <p:regular r:id="rId25"/>
      <p:bold r:id="rId26"/>
    </p:embeddedFont>
    <p:embeddedFont>
      <p:font typeface="-구름L" panose="020B0600000101010101" charset="-127"/>
      <p:regular r:id="rId27"/>
    </p:embeddedFont>
  </p:embeddedFontLst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4">
          <p15:clr>
            <a:srgbClr val="A4A3A4"/>
          </p15:clr>
        </p15:guide>
        <p15:guide id="2" pos="210">
          <p15:clr>
            <a:srgbClr val="A4A3A4"/>
          </p15:clr>
        </p15:guide>
        <p15:guide id="3" pos="1570">
          <p15:clr>
            <a:srgbClr val="A4A3A4"/>
          </p15:clr>
        </p15:guide>
        <p15:guide id="4" pos="3521">
          <p15:clr>
            <a:srgbClr val="A4A3A4"/>
          </p15:clr>
        </p15:guide>
        <p15:guide id="5" pos="4110">
          <p15:clr>
            <a:srgbClr val="A4A3A4"/>
          </p15:clr>
        </p15:guide>
        <p15:guide id="6" pos="618">
          <p15:clr>
            <a:srgbClr val="A4A3A4"/>
          </p15:clr>
        </p15:guide>
        <p15:guide id="7" orient="horz" pos="3029" userDrawn="1">
          <p15:clr>
            <a:srgbClr val="A4A3A4"/>
          </p15:clr>
        </p15:guide>
        <p15:guide id="8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5391A2"/>
    <a:srgbClr val="00B0F0"/>
    <a:srgbClr val="7AC9F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07" autoAdjust="0"/>
    <p:restoredTop sz="94078" autoAdjust="0"/>
  </p:normalViewPr>
  <p:slideViewPr>
    <p:cSldViewPr showGuides="1">
      <p:cViewPr varScale="1">
        <p:scale>
          <a:sx n="77" d="100"/>
          <a:sy n="77" d="100"/>
        </p:scale>
        <p:origin x="3490" y="77"/>
      </p:cViewPr>
      <p:guideLst>
        <p:guide orient="horz" pos="444"/>
        <p:guide pos="210"/>
        <p:guide pos="1570"/>
        <p:guide pos="3521"/>
        <p:guide pos="4110"/>
        <p:guide pos="618"/>
        <p:guide orient="horz" pos="3029"/>
        <p:guide pos="3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5004"/>
    </p:cViewPr>
  </p:sorterViewPr>
  <p:notesViewPr>
    <p:cSldViewPr showGuides="1">
      <p:cViewPr varScale="1">
        <p:scale>
          <a:sx n="79" d="100"/>
          <a:sy n="79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203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r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149ADF0C-DE4C-4A8C-9F35-5A140B5C4332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5574" tIns="47787" rIns="95574" bIns="47787" rtlCol="0" anchor="b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203" y="9720673"/>
            <a:ext cx="3079202" cy="512303"/>
          </a:xfrm>
          <a:prstGeom prst="rect">
            <a:avLst/>
          </a:prstGeom>
        </p:spPr>
        <p:txBody>
          <a:bodyPr vert="horz" wrap="square" lIns="95574" tIns="47787" rIns="95574" bIns="47787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00"/>
            </a:lvl1pPr>
          </a:lstStyle>
          <a:p>
            <a:pPr>
              <a:defRPr/>
            </a:pPr>
            <a:fld id="{E1C752F7-CA41-48BB-88A1-CBE9C9ACB0D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378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203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9B40D8C-E557-4EC9-9DEB-CF60ECF86056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24088" y="768350"/>
            <a:ext cx="26558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9" tIns="49519" rIns="99039" bIns="49519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075" y="4861155"/>
            <a:ext cx="5683914" cy="4605821"/>
          </a:xfrm>
          <a:prstGeom prst="rect">
            <a:avLst/>
          </a:prstGeom>
        </p:spPr>
        <p:txBody>
          <a:bodyPr vert="horz" lIns="99039" tIns="49519" rIns="99039" bIns="49519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2309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203" y="9722309"/>
            <a:ext cx="3079202" cy="510667"/>
          </a:xfrm>
          <a:prstGeom prst="rect">
            <a:avLst/>
          </a:prstGeom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3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8156D819-B8BF-40FE-AF58-BA097057CD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1579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dirty="0"/>
          </a:p>
        </p:txBody>
      </p:sp>
      <p:sp>
        <p:nvSpPr>
          <p:cNvPr id="717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15963" indent="-274638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0172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43050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198437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4415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8987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3559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131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E3DC1F90-838A-4AA1-A6AA-E899C869ED7F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</a:t>
            </a:fld>
            <a:endParaRPr kumimoji="0"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6450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A8A16BAD-7917-44CD-BA52-921A2BB97917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3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1466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CBE47A97-C46D-405A-B9C3-22C9D19F0DAB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5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576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005F4-5A08-4AA4-8CEB-E20E69B9F14A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1AC4B-E4F8-442A-923A-1FCC0D184B6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TextBox 8"/>
          <p:cNvSpPr txBox="1">
            <a:spLocks noChangeArrowheads="1"/>
          </p:cNvSpPr>
          <p:nvPr userDrawn="1"/>
        </p:nvSpPr>
        <p:spPr bwMode="auto">
          <a:xfrm>
            <a:off x="5076743" y="9705975"/>
            <a:ext cx="17812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2022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6093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1C47-C63B-4F5E-A846-FCAFE981A117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58D54-D84B-4126-A17A-514F1474DF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2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E5182-B2D5-4930-9E2A-6148DB55E28D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54791-E971-4311-B584-EC48FE3FF39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55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한쪽 모서리가 둥근 사각형 2"/>
          <p:cNvSpPr/>
          <p:nvPr userDrawn="1"/>
        </p:nvSpPr>
        <p:spPr>
          <a:xfrm flipV="1">
            <a:off x="0" y="0"/>
            <a:ext cx="6858000" cy="482600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5076743" y="9705975"/>
            <a:ext cx="17812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2022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7150" y="57150"/>
            <a:ext cx="6172200" cy="425618"/>
          </a:xfrm>
        </p:spPr>
        <p:txBody>
          <a:bodyPr/>
          <a:lstStyle>
            <a:lvl1pPr algn="l">
              <a:defRPr sz="2000">
                <a:solidFill>
                  <a:srgbClr val="FFFFFF"/>
                </a:solidFill>
                <a:latin typeface="HY강B" panose="02030600000101010101" pitchFamily="18" charset="-127"/>
                <a:ea typeface="HY강B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pic>
        <p:nvPicPr>
          <p:cNvPr id="6" name="내용 개체 틀 16">
            <a:extLst>
              <a:ext uri="{FF2B5EF4-FFF2-40B4-BE49-F238E27FC236}">
                <a16:creationId xmlns:a16="http://schemas.microsoft.com/office/drawing/2014/main" xmlns="" id="{6F5ADEA5-B03A-41E7-8E0B-61F308F3EF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1248" y="141613"/>
            <a:ext cx="1096326" cy="34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157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6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9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9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9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9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8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8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8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FC9A2-C25E-4FE1-AE03-367934F60829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5718C-4CF6-4FF3-A5E1-FAE1B1E5B6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79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18440-A307-4B35-95D5-2B2E252A702E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F961-BC91-4474-827F-BC559D9B1FB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859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2" y="2217386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8409-7DE6-45D2-A4FD-CB0808B94705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54F67-AA54-4283-8053-80737BF84EF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80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D8335-295D-40DE-B98D-DBD6C34CAE2B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C00A8-DEFC-4393-B285-0D90E138B5A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511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E691-DE46-4029-9CF8-E6B341C69EE9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B6B65-47FF-4FA7-B2DE-6E699966D6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17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3" y="394407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90" y="394408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3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DFA9F-CE2D-409D-92BE-66EBAE665EB9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90A96-D46F-4308-A226-8D923DA95DA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43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8" indent="0">
              <a:buNone/>
              <a:defRPr sz="2100"/>
            </a:lvl2pPr>
            <a:lvl3pPr marL="685796" indent="0">
              <a:buNone/>
              <a:defRPr sz="1800"/>
            </a:lvl3pPr>
            <a:lvl4pPr marL="1028694" indent="0">
              <a:buNone/>
              <a:defRPr sz="1500"/>
            </a:lvl4pPr>
            <a:lvl5pPr marL="1371592" indent="0">
              <a:buNone/>
              <a:defRPr sz="1500"/>
            </a:lvl5pPr>
            <a:lvl6pPr marL="1714490" indent="0">
              <a:buNone/>
              <a:defRPr sz="1500"/>
            </a:lvl6pPr>
            <a:lvl7pPr marL="2057388" indent="0">
              <a:buNone/>
              <a:defRPr sz="1500"/>
            </a:lvl7pPr>
            <a:lvl8pPr marL="2400286" indent="0">
              <a:buNone/>
              <a:defRPr sz="1500"/>
            </a:lvl8pPr>
            <a:lvl9pPr marL="2743185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4ABA-1B7D-4A6C-A881-532654AB773E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8C36E-3485-48C3-AB06-8150194B79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430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52EC0D-89FC-441D-B568-7F8A4B884E02}" type="datetimeFigureOut">
              <a:rPr lang="ko-KR" altLang="en-US"/>
              <a:pPr>
                <a:defRPr/>
              </a:pPr>
              <a:t>2022-02-11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90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9D4C5C51-707A-4092-83DB-4DBC23600AA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9688033"/>
            <a:ext cx="1008112" cy="202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342898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685796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028694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371592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55588" indent="-255588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39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37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35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33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94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2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9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8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8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85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initab@minitab.co.kr" TargetMode="External"/><Relationship Id="rId2" Type="http://schemas.openxmlformats.org/officeDocument/2006/relationships/hyperlink" Target="http://www.datalabs.co.kr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745349" y="1352600"/>
            <a:ext cx="57785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ko-KR" altLang="en-US" sz="2800" dirty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기업의 미래 가치 창출을 위한 전문인력개발</a:t>
            </a:r>
            <a:endParaRPr kumimoji="0" lang="en-US" altLang="ko-KR" sz="28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  <a:p>
            <a:pPr algn="r" eaLnBrk="1" latinLnBrk="1" hangingPunct="1"/>
            <a:r>
              <a:rPr kumimoji="0" lang="ko-KR" altLang="en-US" sz="3600" dirty="0" err="1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이레테크</a:t>
            </a:r>
            <a:r>
              <a:rPr kumimoji="0" lang="ko-KR" altLang="en-US" sz="3600" dirty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 </a:t>
            </a:r>
            <a:r>
              <a:rPr kumimoji="0" lang="ko-KR" altLang="en-US" sz="3600" dirty="0" err="1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데이터랩스</a:t>
            </a:r>
            <a:endParaRPr kumimoji="0" lang="ko-KR" altLang="en-US" sz="36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</p:txBody>
      </p:sp>
      <p:sp>
        <p:nvSpPr>
          <p:cNvPr id="5123" name="제목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ko-KR" altLang="ko-KR" b="1" dirty="0"/>
              <a:t>20</a:t>
            </a:r>
            <a:r>
              <a:rPr lang="en-US" altLang="ko-KR" b="1" dirty="0"/>
              <a:t>22</a:t>
            </a:r>
            <a:r>
              <a:rPr lang="ko-KR" altLang="en-US" b="1" dirty="0"/>
              <a:t>년 교육과정안내</a:t>
            </a:r>
          </a:p>
        </p:txBody>
      </p:sp>
      <p:sp>
        <p:nvSpPr>
          <p:cNvPr id="4" name="부제목 3"/>
          <p:cNvSpPr>
            <a:spLocks noGrp="1"/>
          </p:cNvSpPr>
          <p:nvPr>
            <p:ph type="subTitle" idx="1"/>
          </p:nvPr>
        </p:nvSpPr>
        <p:spPr>
          <a:xfrm>
            <a:off x="0" y="9105353"/>
            <a:ext cx="6858000" cy="528167"/>
          </a:xfrm>
        </p:spPr>
        <p:txBody>
          <a:bodyPr/>
          <a:lstStyle/>
          <a:p>
            <a:pPr>
              <a:defRPr/>
            </a:pPr>
            <a:r>
              <a:rPr lang="ko-KR" altLang="en-US" sz="1100" b="1" dirty="0" err="1">
                <a:solidFill>
                  <a:schemeClr val="tx1"/>
                </a:solidFill>
                <a:latin typeface="+mj-ea"/>
                <a:ea typeface="+mj-ea"/>
              </a:rPr>
              <a:t>이레테크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경기도 안양시 동안구 시민대로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401(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관양동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224-5) 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대륭테크노타운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15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차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901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호</a:t>
            </a:r>
            <a:endParaRPr lang="en-US" altLang="ko-KR" sz="11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T ) 031-345-1170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</a:rPr>
              <a:t>F ) 031-345-1199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Web)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hlinkClick r:id="rId2"/>
              </a:rPr>
              <a:t>www.datalabs.co.kr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E-mail)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  <a:hlinkClick r:id="rId3"/>
              </a:rPr>
              <a:t>minitab@minitab.co.kr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42512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727122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이 과정은 새롭게 출시된 </a:t>
            </a:r>
            <a:r>
              <a:rPr lang="en-US" altLang="ko-KR" sz="825" dirty="0">
                <a:latin typeface="+mn-ea"/>
                <a:ea typeface="+mn-ea"/>
              </a:rPr>
              <a:t>Minitab </a:t>
            </a:r>
            <a:r>
              <a:rPr lang="ko-KR" altLang="en-US" sz="825" dirty="0">
                <a:latin typeface="+mn-ea"/>
                <a:ea typeface="+mn-ea"/>
              </a:rPr>
              <a:t>버전을 이용하여 </a:t>
            </a:r>
            <a:r>
              <a:rPr lang="ko-KR" altLang="en-US" sz="825" dirty="0" err="1">
                <a:latin typeface="+mn-ea"/>
                <a:ea typeface="+mn-ea"/>
              </a:rPr>
              <a:t>머신러닝</a:t>
            </a:r>
            <a:r>
              <a:rPr lang="ko-KR" altLang="en-US" sz="825" dirty="0">
                <a:latin typeface="+mn-ea"/>
                <a:ea typeface="+mn-ea"/>
              </a:rPr>
              <a:t> 분석의 기초과정을 학습 및 실습하는 과정입니다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간단하면서 효율적인 의사결정나무</a:t>
            </a:r>
            <a:r>
              <a:rPr lang="en-US" altLang="ko-KR" sz="825" dirty="0">
                <a:latin typeface="+mn-ea"/>
                <a:ea typeface="+mn-ea"/>
              </a:rPr>
              <a:t>(Decision Tree) </a:t>
            </a:r>
            <a:r>
              <a:rPr lang="ko-KR" altLang="en-US" sz="825" dirty="0">
                <a:latin typeface="+mn-ea"/>
                <a:ea typeface="+mn-ea"/>
              </a:rPr>
              <a:t>알고리즘</a:t>
            </a:r>
            <a:r>
              <a:rPr lang="en-US" altLang="ko-KR" sz="825" dirty="0">
                <a:latin typeface="+mn-ea"/>
                <a:ea typeface="+mn-ea"/>
              </a:rPr>
              <a:t>(CART </a:t>
            </a:r>
            <a:r>
              <a:rPr lang="ko-KR" altLang="en-US" sz="825" dirty="0">
                <a:latin typeface="+mn-ea"/>
                <a:ea typeface="+mn-ea"/>
              </a:rPr>
              <a:t>기법</a:t>
            </a:r>
            <a:r>
              <a:rPr lang="en-US" altLang="ko-KR" sz="825" dirty="0">
                <a:latin typeface="+mn-ea"/>
                <a:ea typeface="+mn-ea"/>
              </a:rPr>
              <a:t>)</a:t>
            </a:r>
            <a:r>
              <a:rPr lang="ko-KR" altLang="en-US" sz="825" dirty="0">
                <a:latin typeface="+mn-ea"/>
                <a:ea typeface="+mn-ea"/>
              </a:rPr>
              <a:t>의 기본원리를 이해하고 공정 </a:t>
            </a:r>
            <a:r>
              <a:rPr lang="en-US" altLang="ko-KR" sz="825" dirty="0">
                <a:latin typeface="+mn-ea"/>
                <a:ea typeface="+mn-ea"/>
              </a:rPr>
              <a:t>Recipe </a:t>
            </a:r>
            <a:r>
              <a:rPr lang="ko-KR" altLang="en-US" sz="825" dirty="0">
                <a:latin typeface="+mn-ea"/>
                <a:ea typeface="+mn-ea"/>
              </a:rPr>
              <a:t>최적화 방안을 학습함으로써 모델링 능력을 배양할 수 있습니다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전통적인 통계분석과 </a:t>
            </a:r>
            <a:r>
              <a:rPr lang="ko-KR" altLang="en-US" sz="825" dirty="0" err="1">
                <a:latin typeface="+mn-ea"/>
                <a:ea typeface="+mn-ea"/>
              </a:rPr>
              <a:t>머신러닝의</a:t>
            </a:r>
            <a:r>
              <a:rPr lang="ko-KR" altLang="en-US" sz="825" dirty="0">
                <a:latin typeface="+mn-ea"/>
                <a:ea typeface="+mn-ea"/>
              </a:rPr>
              <a:t> </a:t>
            </a:r>
            <a:r>
              <a:rPr lang="ko-KR" altLang="en-US" sz="825" dirty="0" err="1">
                <a:latin typeface="+mn-ea"/>
                <a:ea typeface="+mn-ea"/>
              </a:rPr>
              <a:t>연계점</a:t>
            </a:r>
            <a:r>
              <a:rPr lang="ko-KR" altLang="en-US" sz="825" dirty="0">
                <a:latin typeface="+mn-ea"/>
                <a:ea typeface="+mn-ea"/>
              </a:rPr>
              <a:t> 및 차이점을 학습할 수 있습니다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err="1">
                <a:latin typeface="+mn-ea"/>
                <a:ea typeface="+mn-ea"/>
              </a:rPr>
              <a:t>머신러닝에</a:t>
            </a:r>
            <a:r>
              <a:rPr lang="ko-KR" altLang="en-US" sz="825" dirty="0">
                <a:latin typeface="+mn-ea"/>
                <a:ea typeface="+mn-ea"/>
              </a:rPr>
              <a:t> 관심이 있거나 </a:t>
            </a:r>
            <a:r>
              <a:rPr lang="en-US" altLang="ko-KR" sz="825" dirty="0">
                <a:latin typeface="+mn-ea"/>
                <a:ea typeface="+mn-ea"/>
              </a:rPr>
              <a:t>Minitab</a:t>
            </a:r>
            <a:r>
              <a:rPr lang="ko-KR" altLang="en-US" sz="825" dirty="0">
                <a:latin typeface="+mn-ea"/>
                <a:ea typeface="+mn-ea"/>
              </a:rPr>
              <a:t>으로 </a:t>
            </a:r>
            <a:r>
              <a:rPr lang="ko-KR" altLang="en-US" sz="825" dirty="0" err="1">
                <a:latin typeface="+mn-ea"/>
                <a:ea typeface="+mn-ea"/>
              </a:rPr>
              <a:t>머신러닝</a:t>
            </a:r>
            <a:r>
              <a:rPr lang="ko-KR" altLang="en-US" sz="825" dirty="0">
                <a:latin typeface="+mn-ea"/>
                <a:ea typeface="+mn-ea"/>
              </a:rPr>
              <a:t> 분석을 진행하고자 하는 분들께 추천 드리는 과정입니다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60363" y="2412529"/>
            <a:ext cx="6156325" cy="1604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313" y="2317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60363" y="2605311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lang="ko-KR" altLang="en-US" sz="825" dirty="0">
                <a:latin typeface="+mn-ea"/>
                <a:ea typeface="+mn-ea"/>
              </a:rPr>
              <a:t>방대한 양의 데이터 또는 다양한 변수들에 대하여 분석을 고민하고 있는 모든 </a:t>
            </a:r>
            <a:r>
              <a:rPr lang="ko-KR" altLang="en-US" sz="825" dirty="0" err="1">
                <a:latin typeface="+mn-ea"/>
                <a:ea typeface="+mn-ea"/>
              </a:rPr>
              <a:t>산업군</a:t>
            </a:r>
            <a:r>
              <a:rPr lang="ko-KR" altLang="en-US" sz="825" dirty="0">
                <a:latin typeface="+mn-ea"/>
                <a:ea typeface="+mn-ea"/>
              </a:rPr>
              <a:t> 종사자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385,000</a:t>
            </a:r>
            <a:r>
              <a:rPr kumimoji="0" lang="ko-KR" altLang="en-US" sz="825" dirty="0">
                <a:latin typeface="+mn-ea"/>
                <a:ea typeface="+mn-ea"/>
              </a:rPr>
              <a:t>원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marL="92075" indent="-92075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825" dirty="0">
                <a:latin typeface="+mn-ea"/>
              </a:rPr>
              <a:t> 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741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Minitab</a:t>
            </a:r>
            <a:r>
              <a:rPr lang="ko-KR" altLang="en-US" dirty="0"/>
              <a:t>을 활용한 </a:t>
            </a:r>
            <a:r>
              <a:rPr lang="ko-KR" altLang="en-US" dirty="0" err="1"/>
              <a:t>머신러닝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8787" y="423292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426242"/>
              </p:ext>
            </p:extLst>
          </p:nvPr>
        </p:nvGraphicFramePr>
        <p:xfrm>
          <a:off x="370606" y="3482354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04/21  11/25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xmlns="" id="{993CA910-3531-47A8-AEA7-767991AA11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027829"/>
              </p:ext>
            </p:extLst>
          </p:nvPr>
        </p:nvGraphicFramePr>
        <p:xfrm>
          <a:off x="323630" y="4893940"/>
          <a:ext cx="6173788" cy="300062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594034">
                  <a:extLst>
                    <a:ext uri="{9D8B030D-6E8A-4147-A177-3AD203B41FA5}">
                      <a16:colId xmlns:a16="http://schemas.microsoft.com/office/drawing/2014/main" xmlns="" val="4112995735"/>
                    </a:ext>
                  </a:extLst>
                </a:gridCol>
                <a:gridCol w="1483089">
                  <a:extLst>
                    <a:ext uri="{9D8B030D-6E8A-4147-A177-3AD203B41FA5}">
                      <a16:colId xmlns:a16="http://schemas.microsoft.com/office/drawing/2014/main" xmlns="" val="3714851366"/>
                    </a:ext>
                  </a:extLst>
                </a:gridCol>
                <a:gridCol w="3156985">
                  <a:extLst>
                    <a:ext uri="{9D8B030D-6E8A-4147-A177-3AD203B41FA5}">
                      <a16:colId xmlns:a16="http://schemas.microsoft.com/office/drawing/2014/main" xmlns="" val="148579499"/>
                    </a:ext>
                  </a:extLst>
                </a:gridCol>
                <a:gridCol w="939680">
                  <a:extLst>
                    <a:ext uri="{9D8B030D-6E8A-4147-A177-3AD203B41FA5}">
                      <a16:colId xmlns:a16="http://schemas.microsoft.com/office/drawing/2014/main" xmlns="" val="3308898609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extLst>
                  <a:ext uri="{0D108BD9-81ED-4DB2-BD59-A6C34878D82A}">
                    <a16:rowId xmlns:a16="http://schemas.microsoft.com/office/drawing/2014/main" xmlns="" val="3840882078"/>
                  </a:ext>
                </a:extLst>
              </a:tr>
              <a:tr h="32269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개요 및 구성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PA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모듈 소개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기본적인 사용법 안내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 ~ 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2466485693"/>
                  </a:ext>
                </a:extLst>
              </a:tr>
              <a:tr h="3226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개념 및 원리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주요 용어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 ~ 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2827614441"/>
                  </a:ext>
                </a:extLst>
              </a:tr>
              <a:tr h="3226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분석절차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모델 구축을 위한 분석절차 및 성능평가 방법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 ~ 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919597141"/>
                  </a:ext>
                </a:extLst>
              </a:tr>
              <a:tr h="3226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 ~ 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3446597966"/>
                  </a:ext>
                </a:extLst>
              </a:tr>
              <a:tr h="3226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방정식을 이용한 전통적인 통계분석 관점의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모델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 ~ 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3132403157"/>
                  </a:ext>
                </a:extLst>
              </a:tr>
              <a:tr h="3226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레시피 최적화를 위한 가장 손쉬운 방법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분류 및 예측 트리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(Classification and Regression Tree)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 구축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 ~ 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135695394"/>
                  </a:ext>
                </a:extLst>
              </a:tr>
              <a:tr h="3226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다수 트리 결합 모델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빅데이터 분석 필수 알고리즘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랜덤포레스트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Random Forest)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 ~ 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3675994610"/>
                  </a:ext>
                </a:extLst>
              </a:tr>
              <a:tr h="3226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최고의 예측성능 모델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Gradient Boosting Model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 널리 알려진 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TreeNet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모델 구축실습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 ~ 17:20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23730737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사용을 위한 기초 사용법을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을 통한 기본 데이터 처리 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최신 버전의 이해할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기본적인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소개와 데이터를 그래프로 표시하는 법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데이터 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 평가에 대한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처음 사용하는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없음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>
                <a:latin typeface="+mn-ea"/>
                <a:ea typeface="+mn-ea"/>
              </a:rPr>
              <a:t>무료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>
                <a:latin typeface="+mn-ea"/>
                <a:ea typeface="+mn-ea"/>
              </a:rPr>
              <a:t>없음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노동부 환급 여부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b="1" dirty="0">
                <a:latin typeface="+mn-ea"/>
                <a:ea typeface="+mn-ea"/>
              </a:rPr>
              <a:t>없음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9. Minitab </a:t>
            </a:r>
            <a:r>
              <a:rPr lang="ko-KR" altLang="en-US"/>
              <a:t>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199325"/>
              </p:ext>
            </p:extLst>
          </p:nvPr>
        </p:nvGraphicFramePr>
        <p:xfrm>
          <a:off x="338684" y="5224907"/>
          <a:ext cx="6185941" cy="102423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12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691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53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0347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/>
                        <a:t> 세부내용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244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분석의 개념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58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t-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검정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 사용자의 필요에 의한 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24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도구에 의한 분석 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676306"/>
              </p:ext>
            </p:extLst>
          </p:nvPr>
        </p:nvGraphicFramePr>
        <p:xfrm>
          <a:off x="354347" y="4025528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01/12   04/20     07/06     09/15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시뮬레이션은 모든 산업 분야 및 업무 영역에서 활용할 수 있는 분석 기법으로 본 과정은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시뮬레이션에 관심이 있거나 업무에 활용해 보고자 하는 분들을 위해 개설된 입문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과정을 통해서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몬테카를로에</a:t>
            </a:r>
            <a:r>
              <a:rPr kumimoji="0" lang="ko-KR" altLang="en-US" sz="825" dirty="0">
                <a:latin typeface="+mn-ea"/>
                <a:ea typeface="+mn-ea"/>
              </a:rPr>
              <a:t> 대한 기본적인 개념들과 간단한 실습을 통해서 어떻게 활용할 수 있는지에 대해서 학습하실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>
                <a:latin typeface="+mn-ea"/>
                <a:ea typeface="+mn-ea"/>
              </a:rPr>
              <a:t>포춘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500</a:t>
            </a:r>
            <a:r>
              <a:rPr kumimoji="0" lang="ko-KR" altLang="en-US" sz="825" dirty="0">
                <a:latin typeface="+mn-ea"/>
                <a:ea typeface="+mn-ea"/>
              </a:rPr>
              <a:t>대 기업의 </a:t>
            </a:r>
            <a:r>
              <a:rPr kumimoji="0" lang="en-US" altLang="ko-KR" sz="825" dirty="0">
                <a:latin typeface="+mn-ea"/>
                <a:ea typeface="+mn-ea"/>
              </a:rPr>
              <a:t>90%</a:t>
            </a:r>
            <a:r>
              <a:rPr kumimoji="0" lang="ko-KR" altLang="en-US" sz="825" dirty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>
                <a:latin typeface="+mn-ea"/>
                <a:ea typeface="+mn-ea"/>
              </a:rPr>
              <a:t>MBA </a:t>
            </a:r>
            <a:r>
              <a:rPr kumimoji="0" lang="ko-KR" altLang="en-US" sz="825" dirty="0">
                <a:latin typeface="+mn-ea"/>
                <a:ea typeface="+mn-ea"/>
              </a:rPr>
              <a:t>과정에서 </a:t>
            </a:r>
            <a:r>
              <a:rPr kumimoji="0" lang="ko-KR" altLang="en-US" sz="825" dirty="0" err="1">
                <a:latin typeface="+mn-ea"/>
                <a:ea typeface="+mn-ea"/>
              </a:rPr>
              <a:t>리스크</a:t>
            </a:r>
            <a:r>
              <a:rPr kumimoji="0" lang="ko-KR" altLang="en-US" sz="825" dirty="0">
                <a:latin typeface="+mn-ea"/>
                <a:ea typeface="+mn-ea"/>
              </a:rPr>
              <a:t> 분석 실습 툴로 활용되고 있는 대표적인 툴로 </a:t>
            </a:r>
            <a:r>
              <a:rPr kumimoji="0" lang="en-US" altLang="ko-KR" sz="825" dirty="0">
                <a:latin typeface="+mn-ea"/>
                <a:ea typeface="+mn-ea"/>
              </a:rPr>
              <a:t>@RISK </a:t>
            </a:r>
            <a:r>
              <a:rPr kumimoji="0" lang="ko-KR" altLang="en-US" sz="825" dirty="0">
                <a:latin typeface="+mn-ea"/>
                <a:ea typeface="+mn-ea"/>
              </a:rPr>
              <a:t>또는 </a:t>
            </a:r>
            <a:r>
              <a:rPr kumimoji="0" lang="en-US" altLang="ko-KR" sz="825" dirty="0">
                <a:latin typeface="+mn-ea"/>
                <a:ea typeface="+mn-ea"/>
              </a:rPr>
              <a:t>Crystal Ball</a:t>
            </a:r>
            <a:r>
              <a:rPr kumimoji="0" lang="ko-KR" altLang="en-US" sz="825" dirty="0">
                <a:latin typeface="+mn-ea"/>
                <a:ea typeface="+mn-ea"/>
              </a:rPr>
              <a:t>을 사용합니다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350838" y="2964104"/>
            <a:ext cx="6156325" cy="1628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840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178417"/>
            <a:ext cx="6156325" cy="104451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>
                <a:latin typeface="+mn-ea"/>
                <a:ea typeface="+mn-ea"/>
              </a:rPr>
              <a:t>몬테카를로 시뮬레이션에 관심이 있거나 업무 활용가능성을 타진해 보고자 하시는 모든 분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>
                <a:latin typeface="+mn-ea"/>
                <a:ea typeface="+mn-ea"/>
              </a:rPr>
              <a:t>무료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</a:t>
            </a:r>
            <a:r>
              <a:rPr kumimoji="0" lang="ko-KR" altLang="en-US" sz="825">
                <a:latin typeface="+mn-ea"/>
                <a:ea typeface="+mn-ea"/>
              </a:rPr>
              <a:t>인쇄본 제공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>
                <a:latin typeface="+mn-ea"/>
                <a:ea typeface="+mn-ea"/>
              </a:rPr>
              <a:t>교육시간</a:t>
            </a:r>
            <a:r>
              <a:rPr kumimoji="0" lang="en-US" altLang="ko-KR" sz="825" dirty="0">
                <a:latin typeface="+mn-ea"/>
                <a:ea typeface="+mn-ea"/>
              </a:rPr>
              <a:t>: 3</a:t>
            </a:r>
            <a:r>
              <a:rPr kumimoji="0" lang="ko-KR" altLang="en-US" sz="825">
                <a:latin typeface="+mn-ea"/>
                <a:ea typeface="+mn-ea"/>
              </a:rPr>
              <a:t>시간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10. </a:t>
            </a:r>
            <a:r>
              <a:rPr lang="ko-KR" altLang="en-US" dirty="0" err="1"/>
              <a:t>몬테카를로</a:t>
            </a:r>
            <a:r>
              <a:rPr lang="ko-KR" altLang="en-US" dirty="0"/>
              <a:t> 시뮬레이션 입문과정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044651"/>
              </p:ext>
            </p:extLst>
          </p:nvPr>
        </p:nvGraphicFramePr>
        <p:xfrm>
          <a:off x="360596" y="5379846"/>
          <a:ext cx="6164748" cy="177665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011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2658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분석을 위한 기본 개념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시뮬레이션의 이해 및 모델 구축 절차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엑셀 기반의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14:20~15:50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툴을 활용한 실습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결과 차트 해석 방법 및 질의 응답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993203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725245"/>
              </p:ext>
            </p:extLst>
          </p:nvPr>
        </p:nvGraphicFramePr>
        <p:xfrm>
          <a:off x="352752" y="4173382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02/09    05/25    10/05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173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68300" y="840163"/>
            <a:ext cx="6156325" cy="155631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1031875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시뮬레이션은 모든 산업 분야 및 업무 영역에서 활용할 수 있는 분석 기법으로 본 과정은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시뮬레이션에 관심이 있거나 업무에 활용해 보고자 하는 분들을 위해 개설된 전문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과정을 통해서 </a:t>
            </a:r>
            <a:r>
              <a:rPr kumimoji="0" lang="ko-KR" altLang="en-US" sz="825" dirty="0" err="1">
                <a:latin typeface="+mn-ea"/>
                <a:ea typeface="+mn-ea"/>
              </a:rPr>
              <a:t>리스크와</a:t>
            </a:r>
            <a:r>
              <a:rPr kumimoji="0" lang="ko-KR" altLang="en-US" sz="825" dirty="0">
                <a:latin typeface="+mn-ea"/>
                <a:ea typeface="+mn-ea"/>
              </a:rPr>
              <a:t> 시뮬레이션에 대한 기본 개념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리스크</a:t>
            </a:r>
            <a:r>
              <a:rPr kumimoji="0" lang="ko-KR" altLang="en-US" sz="825" dirty="0">
                <a:latin typeface="+mn-ea"/>
                <a:ea typeface="+mn-ea"/>
              </a:rPr>
              <a:t> 분석 시 요구되는 통계 지식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 모델 수립 방법 및 시뮬레이션 수행한 결과를 해석하여 다양한 의사결정 대안을 수립하는 방법을 학습하실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과정에 참여하신 분들은 현재 빈번하게 활용하고 있는 엑셀의 정량적 분석 업무에 시뮬레이션 모델로 업그레이드 함으로써 보다 과학적이고 현실적이면서 세련된 의사결정 방법을 학습 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실습 중심의 교육을 통해서 교육 완료 후 바로 현업에서 적용해 볼 수 있도록 구성되어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>
                <a:latin typeface="+mn-ea"/>
                <a:ea typeface="+mn-ea"/>
              </a:rPr>
              <a:t>포춘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500</a:t>
            </a:r>
            <a:r>
              <a:rPr kumimoji="0" lang="ko-KR" altLang="en-US" sz="825" dirty="0">
                <a:latin typeface="+mn-ea"/>
                <a:ea typeface="+mn-ea"/>
              </a:rPr>
              <a:t>대 기업의 </a:t>
            </a:r>
            <a:r>
              <a:rPr kumimoji="0" lang="en-US" altLang="ko-KR" sz="825" dirty="0">
                <a:latin typeface="+mn-ea"/>
                <a:ea typeface="+mn-ea"/>
              </a:rPr>
              <a:t>90%</a:t>
            </a:r>
            <a:r>
              <a:rPr kumimoji="0" lang="ko-KR" altLang="en-US" sz="825" dirty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>
                <a:latin typeface="+mn-ea"/>
                <a:ea typeface="+mn-ea"/>
              </a:rPr>
              <a:t>MBA </a:t>
            </a:r>
            <a:r>
              <a:rPr kumimoji="0" lang="ko-KR" altLang="en-US" sz="825" dirty="0">
                <a:latin typeface="+mn-ea"/>
                <a:ea typeface="+mn-ea"/>
              </a:rPr>
              <a:t>과정에서 </a:t>
            </a:r>
            <a:r>
              <a:rPr kumimoji="0" lang="ko-KR" altLang="en-US" sz="825" dirty="0" err="1">
                <a:latin typeface="+mn-ea"/>
                <a:ea typeface="+mn-ea"/>
              </a:rPr>
              <a:t>리스크</a:t>
            </a:r>
            <a:r>
              <a:rPr kumimoji="0" lang="ko-KR" altLang="en-US" sz="825" dirty="0">
                <a:latin typeface="+mn-ea"/>
                <a:ea typeface="+mn-ea"/>
              </a:rPr>
              <a:t> 분석 실습 툴로 활용되고 있는 대표적인 툴로 </a:t>
            </a:r>
            <a:r>
              <a:rPr kumimoji="0" lang="en-US" altLang="ko-KR" sz="825" dirty="0">
                <a:latin typeface="+mn-ea"/>
                <a:ea typeface="+mn-ea"/>
              </a:rPr>
              <a:t>@RISK </a:t>
            </a:r>
            <a:r>
              <a:rPr kumimoji="0" lang="ko-KR" altLang="en-US" sz="825" dirty="0">
                <a:latin typeface="+mn-ea"/>
                <a:ea typeface="+mn-ea"/>
              </a:rPr>
              <a:t>또는 </a:t>
            </a:r>
            <a:r>
              <a:rPr kumimoji="0" lang="en-US" altLang="ko-KR" sz="825" dirty="0">
                <a:latin typeface="+mn-ea"/>
                <a:ea typeface="+mn-ea"/>
              </a:rPr>
              <a:t>Crystal Ball</a:t>
            </a:r>
            <a:r>
              <a:rPr kumimoji="0" lang="ko-KR" altLang="en-US" sz="825" dirty="0">
                <a:latin typeface="+mn-ea"/>
                <a:ea typeface="+mn-ea"/>
              </a:rPr>
              <a:t>을 사용합니다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828529"/>
            <a:ext cx="6156325" cy="198000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7207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008784"/>
            <a:ext cx="6156325" cy="161582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사업타당성분석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가치 평가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수요예측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비용분석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일정예측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공정능력 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공차분석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위해성 평가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민감도 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최적화 등 이 </a:t>
            </a:r>
            <a:r>
              <a:rPr kumimoji="0" lang="ko-KR" altLang="en-US" sz="825" dirty="0" err="1">
                <a:latin typeface="+mn-ea"/>
                <a:ea typeface="+mn-ea"/>
              </a:rPr>
              <a:t>외에에도</a:t>
            </a:r>
            <a:r>
              <a:rPr kumimoji="0" lang="ko-KR" altLang="en-US" sz="825" dirty="0">
                <a:latin typeface="+mn-ea"/>
                <a:ea typeface="+mn-ea"/>
              </a:rPr>
              <a:t> 엑셀 기반의 수리적 모델을 기반으로 분석 업무를 수행하여 의사결정의 자료로 활용하고자 하는 모든 분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관련 과목을 수강하는 것은 권고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 dirty="0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교육 시간</a:t>
            </a:r>
            <a:r>
              <a:rPr kumimoji="0" lang="en-US" altLang="ko-KR" sz="825" dirty="0">
                <a:latin typeface="+mn-ea"/>
                <a:ea typeface="+mn-ea"/>
              </a:rPr>
              <a:t>: 2</a:t>
            </a:r>
            <a:r>
              <a:rPr kumimoji="0" lang="ko-KR" altLang="en-US" sz="825" dirty="0">
                <a:latin typeface="+mn-ea"/>
                <a:ea typeface="+mn-ea"/>
              </a:rPr>
              <a:t>일</a:t>
            </a:r>
            <a:r>
              <a:rPr kumimoji="0" lang="en-US" altLang="ko-KR" sz="825" dirty="0">
                <a:latin typeface="+mn-ea"/>
                <a:ea typeface="+mn-ea"/>
              </a:rPr>
              <a:t>(14</a:t>
            </a:r>
            <a:r>
              <a:rPr kumimoji="0" lang="ko-KR" altLang="en-US" sz="825" dirty="0">
                <a:latin typeface="+mn-ea"/>
                <a:ea typeface="+mn-ea"/>
              </a:rPr>
              <a:t>시간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48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11. </a:t>
            </a:r>
            <a:r>
              <a:rPr lang="ko-KR" altLang="en-US" dirty="0" err="1"/>
              <a:t>몬테카를로</a:t>
            </a:r>
            <a:r>
              <a:rPr lang="ko-KR" altLang="en-US" dirty="0"/>
              <a:t> 시뮬레이션을 활용한 의사결정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333376" y="5616066"/>
          <a:ext cx="6191968" cy="389363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9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02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243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20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011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117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03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10:00~10:50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엑셀 기반의 시뮬레이션 방법 알아보기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11:00~11:50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12:00~13:00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리스크를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위한 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 통계량 및 확률분포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13:00~13:50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모델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모델을 위한 변수 정의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데이터를 이용한 확률분포 적합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요인 간의 상관관계 정의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실행 및 결과 출력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17:00~17:30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117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결과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활용하기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결과 해석 및 보고서 작성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시뮬레이션을 도와 주는 분석 툴 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10:00~10:50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모델링 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11:00~11:50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12:00~13:00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불확실성을 고려한 최적화 개념 및 모델 정의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13:00~13:50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최적화 분석 툴을 활용한 최적해 도출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불확실성을 고려한 최적화 모델링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예측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시계열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예측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16:00~16:40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뉴럴툴을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활용한 예측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16:50~17:30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516940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667635"/>
              </p:ext>
            </p:extLst>
          </p:nvPr>
        </p:nvGraphicFramePr>
        <p:xfrm>
          <a:off x="341307" y="4410838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 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03/30~03/31     10/26~10/27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504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92560"/>
            <a:ext cx="6156325" cy="600164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전통적 실험계획법이 각 요인들 간 서로 독립적인 관계에서 실험을 수행한다면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혼합물 실험은 전체 성분의 합이 일정한 양으로 정해지거나 전체의 비율이 </a:t>
            </a:r>
            <a:r>
              <a:rPr kumimoji="0" lang="en-US" altLang="ko-KR" sz="825" dirty="0">
                <a:latin typeface="+mn-ea"/>
                <a:ea typeface="+mn-ea"/>
              </a:rPr>
              <a:t>1(100%)</a:t>
            </a:r>
            <a:r>
              <a:rPr kumimoji="0" lang="ko-KR" altLang="en-US" sz="825" dirty="0">
                <a:latin typeface="+mn-ea"/>
                <a:ea typeface="+mn-ea"/>
              </a:rPr>
              <a:t>이 되는 실험으로 각 성분이 독립이 아닌 실험을 수행하게 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학습하게 될 혼합물 실험계획법은 각 성분에 하한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상한 제약이 있는 꼭지점 실험과 공정변수가 추가된 혼합물 실험 및 혼합물 총량이 한 개가 아닌 다수의 총량에 대한 혼합물 설계와 분석을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628553"/>
            <a:ext cx="6156325" cy="1628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5047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42866"/>
            <a:ext cx="6156325" cy="104451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                Minitab </a:t>
            </a:r>
            <a:r>
              <a:rPr kumimoji="0" lang="ko-KR" altLang="en-US" sz="825" dirty="0">
                <a:latin typeface="+mn-ea"/>
                <a:ea typeface="+mn-ea"/>
              </a:rPr>
              <a:t>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제약</a:t>
            </a:r>
            <a:r>
              <a:rPr kumimoji="0" lang="en-US" altLang="ko-KR" sz="825" dirty="0">
                <a:latin typeface="+mn-ea"/>
                <a:ea typeface="+mn-ea"/>
              </a:rPr>
              <a:t>∙</a:t>
            </a:r>
            <a:r>
              <a:rPr kumimoji="0" lang="ko-KR" altLang="en-US" sz="825" dirty="0">
                <a:latin typeface="+mn-ea"/>
                <a:ea typeface="+mn-ea"/>
              </a:rPr>
              <a:t>바이오 혹은 연구업무 종사자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385,000</a:t>
            </a:r>
            <a:r>
              <a:rPr kumimoji="0" lang="ko-KR" altLang="en-US" sz="825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 dirty="0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대학생 특전</a:t>
            </a:r>
            <a:r>
              <a:rPr kumimoji="0" lang="en-US" altLang="ko-KR" sz="825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>
          <a:xfrm>
            <a:off x="216865" y="62886"/>
            <a:ext cx="6452210" cy="425618"/>
          </a:xfrm>
        </p:spPr>
        <p:txBody>
          <a:bodyPr/>
          <a:lstStyle/>
          <a:p>
            <a:r>
              <a:rPr lang="en-US" altLang="ko-KR" dirty="0"/>
              <a:t>12. </a:t>
            </a:r>
            <a:r>
              <a:rPr lang="ko-KR" altLang="en-US" dirty="0"/>
              <a:t>혼합물 실험계획법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963560"/>
              </p:ext>
            </p:extLst>
          </p:nvPr>
        </p:nvGraphicFramePr>
        <p:xfrm>
          <a:off x="360596" y="5163822"/>
          <a:ext cx="6164748" cy="344907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933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096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실험계획법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실험의 제약 조건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선형효과와 이중 혼합효과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 도구를 사용한 최적조건 발굴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09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생성 및 모형 적합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효과 평가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: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궤적도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등고선도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표면도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9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88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역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항을 추가한 모형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67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 생성 및 모형 적합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46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 생성 및 모형 적합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2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연습문제 풀이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771008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833340"/>
              </p:ext>
            </p:extLst>
          </p:nvPr>
        </p:nvGraphicFramePr>
        <p:xfrm>
          <a:off x="352425" y="4090183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03/25   11/11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637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11079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개요 및 전반적인 모델링 과정을 이해합니다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에 새롭게 추가되는 기능인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</a:t>
            </a:r>
            <a:r>
              <a:rPr kumimoji="0" lang="en-US" altLang="ko-KR" sz="825" dirty="0">
                <a:latin typeface="+mn-ea"/>
                <a:ea typeface="+mn-ea"/>
              </a:rPr>
              <a:t>(Decision Tree – CART)</a:t>
            </a:r>
            <a:r>
              <a:rPr kumimoji="0" lang="ko-KR" altLang="en-US" sz="825" dirty="0">
                <a:latin typeface="+mn-ea"/>
                <a:ea typeface="+mn-ea"/>
              </a:rPr>
              <a:t>을 소개합니다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LLC.</a:t>
            </a:r>
            <a:r>
              <a:rPr kumimoji="0" lang="ko-KR" altLang="en-US" sz="825" dirty="0">
                <a:latin typeface="+mn-ea"/>
                <a:ea typeface="+mn-ea"/>
              </a:rPr>
              <a:t>의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소프트웨어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이용한 기능을 시연합니다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신규 기능인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학습하여 실무 데이터에 적용할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기법과 </a:t>
            </a: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사용자를 위한 통계 분석과의 연계 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및 </a:t>
            </a:r>
            <a:r>
              <a:rPr kumimoji="0" lang="en-US" altLang="ko-KR" sz="825" dirty="0">
                <a:latin typeface="+mn-ea"/>
                <a:ea typeface="+mn-ea"/>
              </a:rPr>
              <a:t>SPM </a:t>
            </a:r>
            <a:r>
              <a:rPr kumimoji="0" lang="ko-KR" altLang="en-US" sz="825" dirty="0">
                <a:latin typeface="+mn-ea"/>
                <a:ea typeface="+mn-ea"/>
              </a:rPr>
              <a:t>소프트웨어를 이용하여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실습합니다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간단한 모형 구축을 통한 결과해석 및 모형을 평가할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>
                <a:latin typeface="+mn-ea"/>
                <a:ea typeface="+mn-ea"/>
              </a:rPr>
              <a:t>제조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품질 분야를 포함하는 </a:t>
            </a: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>
                <a:latin typeface="+mn-ea"/>
                <a:ea typeface="+mn-ea"/>
              </a:rPr>
              <a:t>사용고객 또는 신규 고객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머신러닝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데이터마이닝 등에 관심이 있는 모든 사용자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Minitab </a:t>
            </a:r>
            <a:r>
              <a:rPr kumimoji="0" lang="ko-KR" altLang="en-US" sz="825" b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기초통계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13. Minitab</a:t>
            </a:r>
            <a:r>
              <a:rPr lang="ko-KR" altLang="en-US" dirty="0"/>
              <a:t> </a:t>
            </a:r>
            <a:r>
              <a:rPr lang="ko-KR" altLang="en-US" dirty="0" err="1"/>
              <a:t>머신러닝</a:t>
            </a:r>
            <a:r>
              <a:rPr lang="ko-KR" altLang="en-US" dirty="0"/>
              <a:t> 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058101"/>
              </p:ext>
            </p:extLst>
          </p:nvPr>
        </p:nvGraphicFramePr>
        <p:xfrm>
          <a:off x="338684" y="5224906"/>
          <a:ext cx="6185941" cy="1240262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12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691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53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748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/>
                        <a:t> 세부내용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09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 러닝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개념 및 원리 소개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분석절차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09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활용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 통계분석과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머신러닝의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차이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활용법 소개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09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PA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모듈 시연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예측분석 모듈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PA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모듈을 이용한 기능시연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703157"/>
              </p:ext>
            </p:extLst>
          </p:nvPr>
        </p:nvGraphicFramePr>
        <p:xfrm>
          <a:off x="354347" y="4025528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03/03   06/03    09/16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61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제조 </a:t>
            </a:r>
            <a:r>
              <a:rPr kumimoji="0" lang="ko-KR" altLang="en-US" sz="825" dirty="0" err="1">
                <a:latin typeface="+mn-ea"/>
                <a:ea typeface="+mn-ea"/>
              </a:rPr>
              <a:t>빅데이터</a:t>
            </a:r>
            <a:r>
              <a:rPr kumimoji="0" lang="ko-KR" altLang="en-US" sz="825" dirty="0">
                <a:latin typeface="+mn-ea"/>
                <a:ea typeface="+mn-ea"/>
              </a:rPr>
              <a:t> 분석을 위해 </a:t>
            </a:r>
            <a:r>
              <a:rPr kumimoji="0" lang="en-US" altLang="ko-KR" sz="825" dirty="0">
                <a:latin typeface="+mn-ea"/>
                <a:ea typeface="+mn-ea"/>
              </a:rPr>
              <a:t>R</a:t>
            </a:r>
            <a:r>
              <a:rPr kumimoji="0" lang="ko-KR" altLang="en-US" sz="825" dirty="0">
                <a:latin typeface="+mn-ea"/>
                <a:ea typeface="+mn-ea"/>
              </a:rPr>
              <a:t>을 이용하여 데이터 시각화 및 필수 전처리 기능을 실습합니다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제품의 </a:t>
            </a:r>
            <a:r>
              <a:rPr kumimoji="0" lang="ko-KR" altLang="en-US" sz="825" dirty="0" err="1">
                <a:latin typeface="+mn-ea"/>
                <a:ea typeface="+mn-ea"/>
              </a:rPr>
              <a:t>합부</a:t>
            </a:r>
            <a:r>
              <a:rPr kumimoji="0" lang="ko-KR" altLang="en-US" sz="825" dirty="0">
                <a:latin typeface="+mn-ea"/>
                <a:ea typeface="+mn-ea"/>
              </a:rPr>
              <a:t> 판정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반응치 예측 등의 실제 적용 가능한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통계분석</a:t>
            </a:r>
            <a:r>
              <a:rPr kumimoji="0" lang="ko-KR" altLang="en-US" sz="825" dirty="0">
                <a:latin typeface="+mn-ea"/>
                <a:ea typeface="+mn-ea"/>
              </a:rPr>
              <a:t> 외에 </a:t>
            </a:r>
            <a:r>
              <a:rPr kumimoji="0" lang="ko-KR" altLang="en-US" sz="825" dirty="0" err="1">
                <a:latin typeface="+mn-ea"/>
                <a:ea typeface="+mn-ea"/>
              </a:rPr>
              <a:t>머신러닝에서</a:t>
            </a:r>
            <a:r>
              <a:rPr kumimoji="0" lang="ko-KR" altLang="en-US" sz="825" dirty="0">
                <a:latin typeface="+mn-ea"/>
                <a:ea typeface="+mn-ea"/>
              </a:rPr>
              <a:t> 제공할 수 있는 다양한 기능들을 비교합니다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머신러닝의</a:t>
            </a:r>
            <a:r>
              <a:rPr kumimoji="0" lang="ko-KR" altLang="en-US" sz="825" dirty="0">
                <a:latin typeface="+mn-ea"/>
                <a:ea typeface="+mn-ea"/>
              </a:rPr>
              <a:t> 개요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분석 절차 등의 전반적인 모델링 과정을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실습 프로그램은 </a:t>
            </a:r>
            <a:r>
              <a:rPr kumimoji="0" lang="en-US" altLang="ko-KR" sz="825" dirty="0">
                <a:latin typeface="+mn-ea"/>
                <a:ea typeface="+mn-ea"/>
              </a:rPr>
              <a:t>R</a:t>
            </a:r>
            <a:r>
              <a:rPr kumimoji="0" lang="ko-KR" altLang="en-US" sz="825" dirty="0">
                <a:latin typeface="+mn-ea"/>
                <a:ea typeface="+mn-ea"/>
              </a:rPr>
              <a:t>을 활용하여 모델링을 진행하며 모형의 전반적인 성능 및 결과를 해석할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대상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제조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통신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R&amp;D,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제약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바이오 분야 등에 종사하는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빅데이터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분석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데이터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마이닝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머신 러닝 분석에 관심이 있는 모든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및 빅데이터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머신러닝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입문 수강 추천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495,000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원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(VAT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포함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점심식사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시간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(14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시간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ko-KR" altLang="en-US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강의안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인쇄본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제공</a:t>
            </a: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14. R</a:t>
            </a:r>
            <a:r>
              <a:rPr lang="ko-KR" altLang="en-US"/>
              <a:t>기 쉬운 머신러닝 기초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726900"/>
              </p:ext>
            </p:extLst>
          </p:nvPr>
        </p:nvGraphicFramePr>
        <p:xfrm>
          <a:off x="349005" y="4202434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03/17~03/18     06/23~06/24     10/13~10/14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246974"/>
              </p:ext>
            </p:extLst>
          </p:nvPr>
        </p:nvGraphicFramePr>
        <p:xfrm>
          <a:off x="333375" y="5241033"/>
          <a:ext cx="6191250" cy="439249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8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00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239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204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497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672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머신러닝은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왜 필요할까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4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차 산업혁명과 스마트 팩토리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머신러닝의 필요성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09:30~10:20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분석을 위한 준비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나의 분석 주제에 맞는 분석 기법 찾기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변수 선정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선택하는 방법 등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R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이 뭔지 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RG?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머신러닝을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위한 가장 대중적인 언어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(R)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11:30~12:20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점심 식사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12:30~13:30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머신러닝을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위한 필수 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R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패키지 연구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데이터 전처리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dplyr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패키지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결측값 처리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13:40~14:30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머신러닝에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바로 활용하는 그래프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불량 원인을 한눈에 알기 쉽게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히트맵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Heatmap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14:40~15:40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공정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recipe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최적화를 위한 가장 손쉬운 연구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수치 예측 및 분류 트리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CART(</a:t>
                      </a:r>
                      <a:r>
                        <a:rPr 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Classificiation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And Regression Tree)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15:40~16:30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CART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의 단점을 보완한 고성능 트리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불량 가능성을 확률로 나타내기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랜덤포레스트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(Random Forests)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16:40~17:30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672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공정 변수 간 관계를 방정식으로 표현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목표 값이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연속형인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경우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선형회귀분석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(Linear Regression)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09:30~10:20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목표 값이 이항인 경우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로지스틱 회귀분석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(Logistic Regression)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분류를 위한 알고리즘 소개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이쪽일까 저쪽일까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SVM(Support Vector Machine)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11:30~12:20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점심 식사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12:30~13:30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분류를 위한 알고리즘 소개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주변의 비슷한 이웃들로 분류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  KNN(K-Nearest Neighbor)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알고리즘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13:40~14:30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모형 성능 향상을 위한 방법론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우불량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비율 차이가 너무 많이 나는 경우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사이즈가 너무 작은 경우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??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14:40~15:40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기타 적용 가능한 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기법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기타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머신러닝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알고리즘 소개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15:40~16:30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567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최적의 분석 기법 선택을 위한 방법론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 모형 성능 비교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로지스틱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 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랜덤포레스트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 SVM?  </a:t>
                      </a:r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어떤 기법이 적절할까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?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16:40~17:30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460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7" y="776536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727122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안정성 연구의 목적과 안정성 연구를 위한 기초통계를 이해합니다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안정성 연구 분석 기법을 이해합니다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제약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바이오 산업에서의 안정성 사례 연구를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외삽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풀가능성시험 등 용어에 대해 이해합니다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0200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대상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제약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바이오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제조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R&amp;D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분야 등에 종사하거나 관심이 있는 모든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Minitab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 통계를 수강하는 것을 추천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385,000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원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(VAT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포함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점심식사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시간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(7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시간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ko-KR" altLang="en-US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강의안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인쇄본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제공</a:t>
            </a: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15. Minitab </a:t>
            </a:r>
            <a:r>
              <a:rPr lang="ko-KR" altLang="en-US" dirty="0"/>
              <a:t>안정성 연구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889602"/>
              </p:ext>
            </p:extLst>
          </p:nvPr>
        </p:nvGraphicFramePr>
        <p:xfrm>
          <a:off x="349005" y="4202434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012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05/20   10/28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668922"/>
              </p:ext>
            </p:extLst>
          </p:nvPr>
        </p:nvGraphicFramePr>
        <p:xfrm>
          <a:off x="333375" y="5241033"/>
          <a:ext cx="6191250" cy="3960441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8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00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239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204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8257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4733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개요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목적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가이드라인의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09:30~10:20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기초통계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가설검정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T/F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검정통계량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유의확률의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분석 기법의 이해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ANOVA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의 원리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일원배치분산분석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실습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11:30~12:20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점심 식사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12:30~13:30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분석 기법의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회귀분석의 개념 이해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단순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다중 회귀분석의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13:30~14:20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 latinLnBrk="0"/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ANCOVA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의 개념 이해 및 실습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14:30~15:20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실습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설계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풀가능성 시험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외삽법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15:30~16:20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 latinLnBrk="0"/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회귀 모형의 해석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사용기간 예측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기타 주의사항 이해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16:30~17:30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1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199351"/>
              </p:ext>
            </p:extLst>
          </p:nvPr>
        </p:nvGraphicFramePr>
        <p:xfrm>
          <a:off x="-2292" y="560512"/>
          <a:ext cx="6860291" cy="9395509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703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20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20486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1122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훈련 과정명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일수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시간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교육비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2162"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03/21~03/22     05/17~05/18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09/01~09/02     11/07~11/08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21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01/18~01/19     07/12~07/13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통계적 품질관리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(SQC)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02/15~02/16     05/26~05/27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09/22~09/23     11/17~11/18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1662"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실험계획법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03/23~03/24     06/14~06/15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09/20~09/21     11/09~11/10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21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서울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01/20~01/21     07/14~07/15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442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공정 </a:t>
                      </a:r>
                      <a:r>
                        <a:rPr kumimoji="0" lang="ko-KR" altLang="en-US" sz="10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레시피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최적화 및 예측을 위한 </a:t>
                      </a:r>
                      <a:endParaRPr kumimoji="0" lang="en-US" altLang="ko-KR" sz="1000" b="1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통계적 모델링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06/16~06/17     11/29~11/30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다구찌 강건설계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02/17~02/18     07/21~07/22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신뢰성 분석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u="none" strike="noStrike" dirty="0">
                          <a:effectLst/>
                        </a:rPr>
                        <a:t>06/29~06/30     11/23~11/24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1437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품질통계 개념잡기 </a:t>
                      </a:r>
                      <a:endParaRPr kumimoji="0" lang="en-US" altLang="ko-KR" sz="1000" b="1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+SQC)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605,000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04/06~04/08     06/08~06/10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10/19~10/21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  <a:r>
                        <a:rPr kumimoji="0" lang="ko-KR" altLang="en-US" sz="10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머신러닝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385,000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04/21  11/25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6216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입문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01/12   04/20     07/06     09/15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544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1" dirty="0" err="1"/>
                        <a:t>몬테카를로</a:t>
                      </a:r>
                      <a:r>
                        <a:rPr lang="ko-KR" altLang="en-US" sz="1000" b="1" dirty="0"/>
                        <a:t> 시뮬레이션 입문과정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02/09    05/25    10/05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639917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1" dirty="0" err="1"/>
                        <a:t>몬테카를로</a:t>
                      </a:r>
                      <a:r>
                        <a:rPr lang="ko-KR" altLang="en-US" sz="1000" b="1" dirty="0"/>
                        <a:t> 시뮬레이션을 활용한 의사결정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03/30~03/31     10/26~10/27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혼합물 실험계획법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385,000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03/25   11/11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Minitab</a:t>
                      </a: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머신러닝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입문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03/03   06/03    09/16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 쉬운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머신러닝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기초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495,000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03/17~03/18     06/23~06/24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10/13~10/14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462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Minitab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안정성 연구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385,000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05/20   10/28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71357696"/>
                  </a:ext>
                </a:extLst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2022 </a:t>
            </a:r>
            <a:r>
              <a:rPr lang="ko-KR" altLang="en-US" dirty="0"/>
              <a:t>이레테크 교육과정</a:t>
            </a:r>
          </a:p>
        </p:txBody>
      </p:sp>
    </p:spTree>
    <p:extLst>
      <p:ext uri="{BB962C8B-B14F-4D97-AF65-F5344CB8AC3E}">
        <p14:creationId xmlns:p14="http://schemas.microsoft.com/office/powerpoint/2010/main" val="3630755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9"/>
          <p:cNvSpPr txBox="1">
            <a:spLocks noChangeArrowheads="1"/>
          </p:cNvSpPr>
          <p:nvPr/>
        </p:nvSpPr>
        <p:spPr bwMode="auto">
          <a:xfrm>
            <a:off x="-3482975" y="1104900"/>
            <a:ext cx="1841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ko-KR" altLang="en-US" sz="2100" dirty="0">
              <a:latin typeface="-구름L" pitchFamily="18" charset="-127"/>
              <a:ea typeface="-구름L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36550" y="838200"/>
            <a:ext cx="6226175" cy="1216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4500" y="714375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36550" y="103981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사용을 위한 기초 사용법 및 보다 효율적인 사용을 위한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팁을 배우고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사용법의 기초를 익히며 그래프 활용 능력을 습득하게 됩니다</a:t>
            </a:r>
            <a:r>
              <a:rPr kumimoji="0" lang="en-US" altLang="en-US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가장 일반적이며 많이 사용하는 기초 통계량의 산출 및 해석 방법을 다루고</a:t>
            </a:r>
            <a:r>
              <a:rPr kumimoji="0" lang="en-US" altLang="ko-KR" sz="825" dirty="0">
                <a:latin typeface="+mn-ea"/>
                <a:ea typeface="+mn-ea"/>
              </a:rPr>
              <a:t>,</a:t>
            </a:r>
            <a:r>
              <a:rPr kumimoji="0" lang="en-US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단일 모집단의 평균 검정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두 모집단 혹은 그 이상의 집단들에 대한 비교를 위한 </a:t>
            </a:r>
            <a:r>
              <a:rPr kumimoji="0" lang="en-US" altLang="en-US" sz="825" dirty="0">
                <a:latin typeface="+mn-ea"/>
                <a:ea typeface="+mn-ea"/>
              </a:rPr>
              <a:t>t</a:t>
            </a:r>
            <a:r>
              <a:rPr kumimoji="0" lang="ko-KR" altLang="en-US" sz="825" dirty="0">
                <a:latin typeface="+mn-ea"/>
                <a:ea typeface="+mn-ea"/>
              </a:rPr>
              <a:t>검정 또는 분산분석</a:t>
            </a:r>
            <a:r>
              <a:rPr kumimoji="0" lang="en-US" altLang="ko-KR" sz="825" dirty="0">
                <a:latin typeface="+mn-ea"/>
                <a:ea typeface="+mn-ea"/>
              </a:rPr>
              <a:t>(ANOVA)</a:t>
            </a:r>
            <a:r>
              <a:rPr kumimoji="0" lang="ko-KR" altLang="en-US" sz="825" dirty="0">
                <a:latin typeface="+mn-ea"/>
                <a:ea typeface="+mn-ea"/>
              </a:rPr>
              <a:t> 등을 다룹니다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이러한 통계분석 과정에 필요한 그래프를 다양하게 나타낼 수 있는 표현 방법을 익히게 됩니다</a:t>
            </a:r>
            <a:r>
              <a:rPr kumimoji="0" lang="en-US" altLang="en-US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36550" y="2366963"/>
            <a:ext cx="6226175" cy="222599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36550" y="2497138"/>
            <a:ext cx="5994400" cy="161646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대상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기업체의 품질관리 담당자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경영혁신 담당자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>
                <a:latin typeface="+mn-lt"/>
                <a:ea typeface="+mj-ea"/>
              </a:rPr>
              <a:t>시그마 추진 실무자</a:t>
            </a:r>
            <a:r>
              <a:rPr kumimoji="0" lang="en-US" altLang="ko-KR" sz="825" dirty="0">
                <a:latin typeface="+mn-lt"/>
                <a:ea typeface="+mj-ea"/>
              </a:rPr>
              <a:t>, Minitab</a:t>
            </a:r>
            <a:r>
              <a:rPr kumimoji="0" lang="ko-KR" altLang="en-US" sz="825" dirty="0">
                <a:latin typeface="+mn-lt"/>
                <a:ea typeface="+mj-ea"/>
              </a:rPr>
              <a:t> 고급 사용자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>
                <a:latin typeface="+mn-lt"/>
                <a:ea typeface="+mj-ea"/>
              </a:rPr>
              <a:t>시그마 품질관리 </a:t>
            </a:r>
            <a:r>
              <a:rPr kumimoji="0" lang="en-US" altLang="ko-KR" sz="825" dirty="0">
                <a:latin typeface="+mn-lt"/>
                <a:ea typeface="+mj-ea"/>
              </a:rPr>
              <a:t/>
            </a:r>
            <a:br>
              <a:rPr kumimoji="0" lang="en-US" altLang="ko-KR" sz="825" dirty="0">
                <a:latin typeface="+mn-lt"/>
                <a:ea typeface="+mj-ea"/>
              </a:rPr>
            </a:br>
            <a:r>
              <a:rPr kumimoji="0" lang="en-US" altLang="ko-KR" sz="825" dirty="0">
                <a:latin typeface="+mn-lt"/>
                <a:ea typeface="+mj-ea"/>
              </a:rPr>
              <a:t>    </a:t>
            </a:r>
            <a:r>
              <a:rPr kumimoji="0" lang="ko-KR" altLang="en-US" sz="825" dirty="0">
                <a:latin typeface="+mn-lt"/>
                <a:ea typeface="+mj-ea"/>
              </a:rPr>
              <a:t>분야의 취업희망자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추천 선수 교육과정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없음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495,000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lt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대학생 특전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교육비 </a:t>
            </a:r>
            <a:r>
              <a:rPr kumimoji="0" lang="en-US" altLang="ko-KR" sz="825" dirty="0">
                <a:latin typeface="+mn-lt"/>
                <a:ea typeface="+mj-ea"/>
              </a:rPr>
              <a:t>20% </a:t>
            </a:r>
            <a:r>
              <a:rPr kumimoji="0" lang="ko-KR" altLang="en-US" sz="825" dirty="0">
                <a:latin typeface="+mn-lt"/>
                <a:ea typeface="+mj-ea"/>
              </a:rPr>
              <a:t>할인</a:t>
            </a:r>
          </a:p>
          <a:p>
            <a:pPr eaLnBrk="1" fontAlgn="auto" latinLnBrk="1" hangingPunct="1">
              <a:spcBef>
                <a:spcPts val="450"/>
              </a:spcBef>
              <a:spcAft>
                <a:spcPts val="0"/>
              </a:spcAft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endParaRPr kumimoji="0" lang="en-US" altLang="ko-KR" sz="825" dirty="0">
              <a:latin typeface="+mj-lt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j-lt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4500" y="225072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982745"/>
              </p:ext>
            </p:extLst>
          </p:nvPr>
        </p:nvGraphicFramePr>
        <p:xfrm>
          <a:off x="336550" y="3728864"/>
          <a:ext cx="6226175" cy="73388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311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45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604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654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0787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03/21~03/22     05/17~05/18     09/01~09/02     11/07~11/08</a:t>
                      </a:r>
                    </a:p>
                  </a:txBody>
                  <a:tcPr marL="68585" marR="68585" marT="34254" marB="34254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654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01/18~01/19     07/12~07/13</a:t>
                      </a:r>
                    </a:p>
                  </a:txBody>
                  <a:tcPr marL="68585" marR="68585" marT="34254" marB="34254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531816"/>
              </p:ext>
            </p:extLst>
          </p:nvPr>
        </p:nvGraphicFramePr>
        <p:xfrm>
          <a:off x="332656" y="5473318"/>
          <a:ext cx="6221284" cy="351213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378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358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54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01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</a:t>
                      </a:r>
                      <a:r>
                        <a:rPr lang="en-US" altLang="ko-KR" sz="800" u="none" strike="noStrike" dirty="0"/>
                        <a:t>1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소개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화면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 파일 구조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다루기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추출 및 병합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변환 및 생성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점심식사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통계의 역할 및 데이터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기초통계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통한 연속형 데이터 요약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히스토그램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63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상관분석과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/>
                        <a:t>2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확률분포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 분포의 이해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가설 검정의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평균에 대한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검정 </a:t>
                      </a:r>
                      <a:r>
                        <a:rPr lang="pl-PL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 (One-Sample Z, One-Sample t)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 시간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평균에 대한 검정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(Two-Sample t, Paired t)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일원 분산분석의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478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 분석의 이해  및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72629" y="5097016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sp>
        <p:nvSpPr>
          <p:cNvPr id="8298" name="제목 2"/>
          <p:cNvSpPr>
            <a:spLocks noGrp="1"/>
          </p:cNvSpPr>
          <p:nvPr>
            <p:ph type="title"/>
          </p:nvPr>
        </p:nvSpPr>
        <p:spPr>
          <a:xfrm>
            <a:off x="217150" y="57150"/>
            <a:ext cx="3643898" cy="425618"/>
          </a:xfrm>
        </p:spPr>
        <p:txBody>
          <a:bodyPr/>
          <a:lstStyle/>
          <a:p>
            <a:r>
              <a:rPr lang="en-US" altLang="ko-KR"/>
              <a:t>1. Minitab </a:t>
            </a:r>
            <a:r>
              <a:rPr lang="ko-KR" altLang="en-US"/>
              <a:t>기초통계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333375" y="835025"/>
            <a:ext cx="6154738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738" y="71120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1038225"/>
            <a:ext cx="6154738" cy="346249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관리도를</a:t>
            </a:r>
            <a:r>
              <a:rPr kumimoji="0" lang="ko-KR" altLang="en-US" sz="825" dirty="0">
                <a:latin typeface="+mn-ea"/>
                <a:ea typeface="+mn-ea"/>
              </a:rPr>
              <a:t> 비롯하여 측정시스템분석</a:t>
            </a:r>
            <a:r>
              <a:rPr kumimoji="0" lang="en-US" altLang="en-US" sz="825" dirty="0">
                <a:latin typeface="+mn-ea"/>
                <a:ea typeface="+mn-ea"/>
              </a:rPr>
              <a:t>(MSA), </a:t>
            </a:r>
            <a:r>
              <a:rPr kumimoji="0" lang="ko-KR" altLang="en-US" sz="825" dirty="0">
                <a:latin typeface="+mn-ea"/>
                <a:ea typeface="+mn-ea"/>
              </a:rPr>
              <a:t>공정능력분석 등 공정관리에 꼭 필요한 도구들을 학습하는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각 도구들의 연관성과 유기적인 연계 활용 방안을 배움으로써 효율적인 공정관리를 할 수 있는 전문지식을 습득하게 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41313" y="1824038"/>
            <a:ext cx="6154737" cy="197683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ctr" latinLnBrk="1" hangingPunct="1">
              <a:defRPr/>
            </a:pPr>
            <a:endParaRPr lang="ko-KR" altLang="ko-KR" dirty="0"/>
          </a:p>
        </p:txBody>
      </p:sp>
      <p:sp>
        <p:nvSpPr>
          <p:cNvPr id="19" name="TextBox 18"/>
          <p:cNvSpPr txBox="1"/>
          <p:nvPr/>
        </p:nvSpPr>
        <p:spPr>
          <a:xfrm>
            <a:off x="447675" y="1700213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41313" y="2038350"/>
            <a:ext cx="6154737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기업체의 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경영혁신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추진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 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</a:t>
            </a:r>
            <a:r>
              <a:rPr kumimoji="0" lang="ko-KR" altLang="en-US" sz="825" dirty="0" err="1">
                <a:latin typeface="+mn-ea"/>
                <a:ea typeface="+mn-ea"/>
              </a:rPr>
              <a:t>인쇄본</a:t>
            </a:r>
            <a:r>
              <a:rPr kumimoji="0" lang="ko-KR" altLang="en-US" sz="825" dirty="0">
                <a:latin typeface="+mn-ea"/>
                <a:ea typeface="+mn-ea"/>
              </a:rPr>
              <a:t> 제공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대학생 특전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9738" y="394996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1" name="표 20"/>
          <p:cNvGraphicFramePr>
            <a:graphicFrameLocks noGrp="1"/>
          </p:cNvGraphicFramePr>
          <p:nvPr>
            <p:extLst/>
          </p:nvPr>
        </p:nvGraphicFramePr>
        <p:xfrm>
          <a:off x="296863" y="4305564"/>
          <a:ext cx="6191250" cy="453587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80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039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169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423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184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 및 활용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중심위치와 산포의 이해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 산출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품질관리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(QC) 7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도구의 활용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분석의 개념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정밀도 검정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GageR&amp;R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713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정확도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선형성 및 치우침 연구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관리도의 개념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 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관리상태와 관리이탈 유형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다변량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관리도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계량형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계수형 관리도 학습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개념 및 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산출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en-US" altLang="ko-KR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Cp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Pp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시그마수준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878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식스팩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 향상 방법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기법 활용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/>
          </p:nvPr>
        </p:nvGraphicFramePr>
        <p:xfrm>
          <a:off x="338487" y="3333585"/>
          <a:ext cx="6154736" cy="390612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080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95306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5306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02/15~02/16     05/26~05/27     09/22~09/23     11/17~11/18</a:t>
                      </a:r>
                    </a:p>
                  </a:txBody>
                  <a:tcPr marL="68571" marR="68571" marT="34310" marB="3431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337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2. Minitab </a:t>
            </a:r>
            <a:r>
              <a:rPr lang="ko-KR" altLang="en-US"/>
              <a:t>통계적 품질관리</a:t>
            </a:r>
            <a:r>
              <a:rPr lang="en-US" altLang="ko-KR"/>
              <a:t>(SQC)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2189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350838" y="828675"/>
            <a:ext cx="6156325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350838" y="1031875"/>
            <a:ext cx="6156325" cy="346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체계적인 실험절차를 습득하고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실험자료를 통계적으로 처리하여 분석할 수 있는 방법을 익힙니다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특히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가장 실용적인 요인설계 및 반응표면설계</a:t>
            </a:r>
            <a:r>
              <a:rPr kumimoji="0" lang="en-US" altLang="ko-KR" sz="825" dirty="0">
                <a:latin typeface="+mn-ea"/>
                <a:ea typeface="+mn-ea"/>
              </a:rPr>
              <a:t>(RSM)</a:t>
            </a:r>
            <a:r>
              <a:rPr kumimoji="0" lang="ko-KR" altLang="en-US" sz="825" dirty="0">
                <a:latin typeface="+mn-ea"/>
                <a:ea typeface="+mn-ea"/>
              </a:rPr>
              <a:t>를 이용한 실험자료분석에 대해 집중적으로 다룹니다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50838" y="1936750"/>
            <a:ext cx="6156325" cy="214704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8788" y="181292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50838" y="2106613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                Minitab</a:t>
            </a:r>
            <a:r>
              <a:rPr kumimoji="0" lang="ko-KR" altLang="en-US" sz="825" dirty="0">
                <a:latin typeface="+mn-ea"/>
                <a:ea typeface="+mn-ea"/>
              </a:rPr>
              <a:t> 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대학생 특전 </a:t>
            </a:r>
            <a:r>
              <a:rPr kumimoji="0" lang="en-US" altLang="ko-KR" sz="825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</a:p>
        </p:txBody>
      </p:sp>
      <p:sp>
        <p:nvSpPr>
          <p:cNvPr id="1127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3. Minitab </a:t>
            </a:r>
            <a:r>
              <a:rPr lang="ko-KR" altLang="en-US"/>
              <a:t>실험계획법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273202"/>
              </p:ext>
            </p:extLst>
          </p:nvPr>
        </p:nvGraphicFramePr>
        <p:xfrm>
          <a:off x="344488" y="4519690"/>
          <a:ext cx="6180136" cy="468178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749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567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893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591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408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실험계획의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완전 요인 실험 개요 실험계획법의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주 효과와 교호 효과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Yates’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수학적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수학적 모형의 수립 및 해석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요인 설계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요인설계의 개념과 설계 실습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효과의 이해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주효과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및 교호효과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완전 요인 설계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꼭지점에서의 반복 실험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그래프의 이해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요인 그림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입방체도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등고선도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반응 최적화 도구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블록 설계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블록이 있는 경우의 요인 설계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부분 요인 설계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부분 요인 설계 개요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교락의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이해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해상도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및 실습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반복 없는 요인 설계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반복 없는 요인 설계의 이해 및 실습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재현성 실험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중앙점과 곡률효과의 이해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실험의 확장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최대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경사법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다중 반응 최적화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다중 반응에 대한 실습 및 최적화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중첩 등고선도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(Design Space)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반응 표면 설계</a:t>
                      </a:r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(RSM)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중심합성계획법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(CCD)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의 이해 및 실습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기타 실험 디자인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 </a:t>
                      </a:r>
                      <a:r>
                        <a:rPr 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Plackett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-Burman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설계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Box-Behnken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설계의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8788" y="416091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782032"/>
              </p:ext>
            </p:extLst>
          </p:nvPr>
        </p:nvGraphicFramePr>
        <p:xfrm>
          <a:off x="350838" y="3381254"/>
          <a:ext cx="6154738" cy="58488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65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087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49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49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03/23~03/24     06/14~06/15     09/20~09/21     11/09~11/10</a:t>
                      </a:r>
                    </a:p>
                  </a:txBody>
                  <a:tcPr marL="68571" marR="68571" marT="34250" marB="3425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49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01/20~01/21     07/14~07/15</a:t>
                      </a:r>
                    </a:p>
                  </a:txBody>
                  <a:tcPr marL="68571" marR="68571" marT="34250" marB="3425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466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1361911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기초통계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다중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단계적 회귀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err="1">
                <a:latin typeface="+mj-ea"/>
                <a:ea typeface="+mj-ea"/>
              </a:rPr>
              <a:t>공분산분석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ko-KR" sz="825" dirty="0">
                <a:latin typeface="+mj-ea"/>
                <a:ea typeface="+mj-ea"/>
              </a:rPr>
              <a:t>Partial Least Squares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ko-KR" sz="825" dirty="0">
                <a:latin typeface="+mj-ea"/>
                <a:ea typeface="+mj-ea"/>
              </a:rPr>
              <a:t>MANOVA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현실 세계의 자연현상을 수학적 이론과 경험적 인과관계를 다양한 방법으로 개념화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수식화하여 표현함으로써 원리를 이해하고 예측할 수 있습니다</a:t>
            </a:r>
            <a:r>
              <a:rPr lang="en-US" altLang="ko-KR" sz="825" dirty="0">
                <a:latin typeface="+mj-ea"/>
                <a:ea typeface="+mj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회귀분석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분산분석 등 통계적인 기법들을 이용하여 변수들 간의 관계를 조사하는 모형을 개발할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  <a:r>
              <a:rPr lang="ko-KR" altLang="en-US" sz="825" dirty="0">
                <a:latin typeface="+mj-ea"/>
                <a:ea typeface="+mj-ea"/>
              </a:rPr>
              <a:t/>
            </a:r>
            <a:br>
              <a:rPr lang="ko-KR" altLang="en-US" sz="825" dirty="0">
                <a:latin typeface="+mj-ea"/>
                <a:ea typeface="+mj-ea"/>
              </a:rPr>
            </a:b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560190"/>
            <a:ext cx="6156325" cy="181674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46493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03076"/>
            <a:ext cx="6156325" cy="142539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lang="ko-KR" altLang="en-US" sz="825" dirty="0">
                <a:latin typeface="+mn-ea"/>
                <a:ea typeface="+mn-ea"/>
              </a:rPr>
              <a:t>연구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개발 엔지니어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제품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공정 설계 담당자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품질</a:t>
            </a:r>
            <a:r>
              <a:rPr lang="en-US" altLang="ko-KR" sz="825" dirty="0">
                <a:latin typeface="+mn-ea"/>
                <a:ea typeface="+mn-ea"/>
              </a:rPr>
              <a:t> </a:t>
            </a:r>
            <a:r>
              <a:rPr lang="ko-KR" altLang="en-US" sz="825" dirty="0">
                <a:latin typeface="+mn-ea"/>
                <a:ea typeface="+mn-ea"/>
              </a:rPr>
              <a:t>혁신 실무자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품질 컨설턴트</a:t>
            </a:r>
            <a:endParaRPr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 dirty="0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 dirty="0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+mn-ea"/>
                <a:ea typeface="+mn-ea"/>
              </a:rPr>
              <a:t>대학생 특전 </a:t>
            </a:r>
            <a:r>
              <a:rPr kumimoji="0" lang="en-US" altLang="ko-KR" sz="825" dirty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solidFill>
                  <a:prstClr val="black"/>
                </a:solidFill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solidFill>
                  <a:prstClr val="black"/>
                </a:solidFill>
                <a:latin typeface="+mn-ea"/>
                <a:ea typeface="+mn-ea"/>
              </a:rPr>
              <a:t>할인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3320" name="제목 1"/>
          <p:cNvSpPr>
            <a:spLocks noGrp="1"/>
          </p:cNvSpPr>
          <p:nvPr>
            <p:ph type="title"/>
          </p:nvPr>
        </p:nvSpPr>
        <p:spPr>
          <a:xfrm>
            <a:off x="188640" y="18798"/>
            <a:ext cx="6812250" cy="425618"/>
          </a:xfrm>
        </p:spPr>
        <p:txBody>
          <a:bodyPr/>
          <a:lstStyle/>
          <a:p>
            <a:r>
              <a:rPr lang="en-US" altLang="ko-KR" sz="1800" b="1" dirty="0"/>
              <a:t>4. </a:t>
            </a:r>
            <a:r>
              <a:rPr lang="ko-KR" altLang="en-US" sz="1800" b="1" dirty="0"/>
              <a:t>공정 레시피 최적화 및 예측을 위한 통계적 모델링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33014"/>
              </p:ext>
            </p:extLst>
          </p:nvPr>
        </p:nvGraphicFramePr>
        <p:xfrm>
          <a:off x="350838" y="5232848"/>
          <a:ext cx="6173788" cy="4040628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594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30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569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96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1299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기본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 기법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중심위치와 산포의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확률 분포의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 검정의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 개념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고정 및 랜덤 효과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 효과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교차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내포 조건의 혼합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공분산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MANOVA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비선형 회귀분석의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PLS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572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로지스틱 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이항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로지스틱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77043" y="4808984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698585"/>
              </p:ext>
            </p:extLst>
          </p:nvPr>
        </p:nvGraphicFramePr>
        <p:xfrm>
          <a:off x="369888" y="3872880"/>
          <a:ext cx="615473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080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06/16~06/17     11/29~11/30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5741" y="848544"/>
            <a:ext cx="6191969" cy="127997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9019" y="711200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2656" y="1074584"/>
            <a:ext cx="6154738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다구찌</a:t>
            </a:r>
            <a:r>
              <a:rPr kumimoji="0" lang="ko-KR" altLang="en-US" sz="825" dirty="0">
                <a:latin typeface="+mn-ea"/>
                <a:ea typeface="+mn-ea"/>
              </a:rPr>
              <a:t> 품질 철학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손실함수</a:t>
            </a:r>
            <a:r>
              <a:rPr kumimoji="0" lang="en-US" altLang="ko-KR" sz="825" dirty="0">
                <a:latin typeface="+mn-ea"/>
                <a:ea typeface="+mn-ea"/>
              </a:rPr>
              <a:t>, SN</a:t>
            </a:r>
            <a:r>
              <a:rPr kumimoji="0" lang="ko-KR" altLang="en-US" sz="825" dirty="0">
                <a:latin typeface="+mn-ea"/>
                <a:ea typeface="+mn-ea"/>
              </a:rPr>
              <a:t>비를 이해하고 직교배열표를 이용한 합리적으로 실험 수를 줄이고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환경에 강건한</a:t>
            </a:r>
            <a:r>
              <a:rPr kumimoji="0" lang="en-US" altLang="ko-KR" sz="825" dirty="0">
                <a:latin typeface="+mn-ea"/>
                <a:ea typeface="+mn-ea"/>
              </a:rPr>
              <a:t>(Robust) </a:t>
            </a:r>
            <a:r>
              <a:rPr kumimoji="0" lang="ko-KR" altLang="en-US" sz="825" dirty="0">
                <a:latin typeface="+mn-ea"/>
                <a:ea typeface="+mn-ea"/>
              </a:rPr>
              <a:t>설계변수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공정변수</a:t>
            </a:r>
            <a:r>
              <a:rPr kumimoji="0" lang="en-US" altLang="ko-KR" sz="825" dirty="0">
                <a:latin typeface="+mn-ea"/>
                <a:ea typeface="+mn-ea"/>
              </a:rPr>
              <a:t>) </a:t>
            </a:r>
            <a:r>
              <a:rPr kumimoji="0" lang="ko-KR" altLang="en-US" sz="825" dirty="0">
                <a:latin typeface="+mn-ea"/>
                <a:ea typeface="+mn-ea"/>
              </a:rPr>
              <a:t>최적조건 도출 방법을 이론과 실습을 통해 습득할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동특성의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 err="1">
                <a:latin typeface="+mn-ea"/>
                <a:ea typeface="+mn-ea"/>
              </a:rPr>
              <a:t>강건설계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정특성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 err="1">
                <a:latin typeface="+mn-ea"/>
                <a:ea typeface="+mn-ea"/>
              </a:rPr>
              <a:t>망소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망목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망대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의 강건설계 기법에 대한 이론을 학습하고 실습을 통해 이해할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IATF16949, APQP</a:t>
            </a:r>
            <a:r>
              <a:rPr kumimoji="0" lang="ko-KR" altLang="en-US" sz="825" dirty="0">
                <a:latin typeface="+mn-ea"/>
                <a:ea typeface="+mn-ea"/>
              </a:rPr>
              <a:t>에서 권고하는 강건설계 대응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공차설계 이전 파라미터 설계를 적용할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32656" y="2412529"/>
            <a:ext cx="6191968" cy="183331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019" y="2288704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2656" y="2626841"/>
            <a:ext cx="6154738" cy="1044517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>
                <a:latin typeface="+mn-ea"/>
                <a:ea typeface="+mn-ea"/>
              </a:rPr>
              <a:t>할인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434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Minitab </a:t>
            </a:r>
            <a:r>
              <a:rPr lang="ko-KR" altLang="en-US" dirty="0"/>
              <a:t>다구찌 강건설계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837166"/>
              </p:ext>
            </p:extLst>
          </p:nvPr>
        </p:nvGraphicFramePr>
        <p:xfrm>
          <a:off x="361231" y="4823594"/>
          <a:ext cx="6164113" cy="4071599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060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495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342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42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다구찌철학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개요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 실험계획법과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강건설계의 차이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강건설계의 정의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원리의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강건성과 손실함수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파라미터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설계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강건설계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단계 파라미터설계 정의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SN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‘0’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망대특성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제어인자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노이즈인자 구분 및 배치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32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연구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(1)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42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사례연구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(2)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‘0’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 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직교배열표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이해 및 응용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망대특성 사례연구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동특성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기구설계 에너지전환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사례연구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종합정리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수강생 실 사례 연구 및 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45369" y="444894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660733"/>
              </p:ext>
            </p:extLst>
          </p:nvPr>
        </p:nvGraphicFramePr>
        <p:xfrm>
          <a:off x="353294" y="3732062"/>
          <a:ext cx="615473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080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02/17~02/18    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07/21~07/22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3375" y="854075"/>
            <a:ext cx="6191250" cy="1045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325" y="73025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3375" y="1112565"/>
            <a:ext cx="6154738" cy="600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제품 개발 주기 단축에 대응하는 품질보증 확보할 수 있는 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신기술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신소재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신제품의 안전성이나 수명의 합리적 평가할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보전비용을 포함한 수명 주기 비용의 합리적 사고 능력을 배양합니다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제품의 안전성 평가 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33375" y="2268513"/>
            <a:ext cx="6191250" cy="189239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325" y="214468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2482826"/>
            <a:ext cx="6154738" cy="1044517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495,000</a:t>
            </a:r>
            <a:r>
              <a:rPr kumimoji="0" lang="ko-KR" altLang="en-US" sz="825">
                <a:latin typeface="+mn-ea"/>
                <a:ea typeface="+mn-ea"/>
              </a:rPr>
              <a:t>원</a:t>
            </a:r>
            <a:r>
              <a:rPr kumimoji="0" lang="en-US" altLang="ko-KR" sz="825" dirty="0">
                <a:latin typeface="+mn-ea"/>
                <a:ea typeface="+mn-ea"/>
              </a:rPr>
              <a:t>(VAT </a:t>
            </a:r>
            <a:r>
              <a:rPr kumimoji="0" lang="ko-KR" altLang="en-US" sz="825">
                <a:latin typeface="+mn-ea"/>
                <a:ea typeface="+mn-ea"/>
              </a:rPr>
              <a:t>포함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>
                <a:latin typeface="+mn-ea"/>
                <a:ea typeface="+mn-ea"/>
              </a:rPr>
              <a:t>할인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536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6. Minitab </a:t>
            </a:r>
            <a:r>
              <a:rPr lang="ko-KR" altLang="en-US"/>
              <a:t>신뢰성분석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665809"/>
              </p:ext>
            </p:extLst>
          </p:nvPr>
        </p:nvGraphicFramePr>
        <p:xfrm>
          <a:off x="333375" y="4596458"/>
          <a:ext cx="6191969" cy="402895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3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70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382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312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분석 방법의 주요 개념 사용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분포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관측 중단의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보증 클레임 예측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추정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시연검사 계획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고장이 없는 신뢰성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9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분포분석을 이용한 다중 고장 모드 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복구 가능한 시스템 신뢰도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성장 모형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성장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여러 복구 가능 시스템간의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신뢰도 분포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두 그룹의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수명검사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537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8788" y="423292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68617"/>
              </p:ext>
            </p:extLst>
          </p:nvPr>
        </p:nvGraphicFramePr>
        <p:xfrm>
          <a:off x="333375" y="3584848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u="none" strike="noStrike" dirty="0">
                          <a:effectLst/>
                        </a:rPr>
                        <a:t>06/29~06/30     11/23~11/24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6"/>
            <a:ext cx="6156325" cy="1114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98103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품질관리 분야의 문제점에 대한 발 빠른 상황 대처 방안을 학습합니다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원리적 품질관리의 근본 개념을 이해할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기업의 생산성 및 경쟁력 증진을 위한 방법을 습득합니다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 및 담당 업무의 정량화를 통해 효율적으로 업무를 진행할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측정의 정확도와 정밀도 파악함으로써 분석의 정확도를 높일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공정의 급격한 변화 탐지 및 공정의 이상원인에 대한 신속한 대책을 수립할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공정의 문제점에 대한 개선 방향을 제시할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132594"/>
            <a:ext cx="6156325" cy="181229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03734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375482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j-ea"/>
                <a:ea typeface="+mj-ea"/>
              </a:rPr>
              <a:t>교육 대상 </a:t>
            </a:r>
            <a:r>
              <a:rPr lang="ko-KR" altLang="en-US" sz="825" dirty="0">
                <a:latin typeface="+mj-ea"/>
                <a:ea typeface="+mj-ea"/>
              </a:rPr>
              <a:t>기업체의 품질관리 담당자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 err="1">
                <a:latin typeface="+mj-ea"/>
                <a:ea typeface="+mj-ea"/>
              </a:rPr>
              <a:t>식스시그마</a:t>
            </a:r>
            <a:r>
              <a:rPr lang="ko-KR" altLang="en-US" sz="825" dirty="0">
                <a:latin typeface="+mj-ea"/>
                <a:ea typeface="+mj-ea"/>
              </a:rPr>
              <a:t> 추진 실무자</a:t>
            </a:r>
            <a:r>
              <a:rPr lang="en-US" altLang="ko-KR" sz="825" dirty="0">
                <a:latin typeface="+mj-ea"/>
                <a:ea typeface="+mj-ea"/>
              </a:rPr>
              <a:t>, Minitab</a:t>
            </a:r>
            <a:r>
              <a:rPr lang="ko-KR" altLang="en-US" sz="825" dirty="0">
                <a:latin typeface="+mj-ea"/>
                <a:ea typeface="+mj-ea"/>
              </a:rPr>
              <a:t> 중급 이상 사용자</a:t>
            </a:r>
            <a:endParaRPr lang="en-US" altLang="ko-KR" sz="825" dirty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605,000</a:t>
            </a:r>
            <a:r>
              <a:rPr kumimoji="0" lang="ko-KR" altLang="en-US" sz="825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원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(VAT </a:t>
            </a:r>
            <a:r>
              <a:rPr kumimoji="0" lang="ko-KR" altLang="en-US" sz="825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포함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825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점심식사 제공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강의안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인쇄본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제공</a:t>
            </a:r>
          </a:p>
          <a:p>
            <a:pPr marL="92075" lvl="0" indent="-92075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대학생 특전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20%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할인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6392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7. Minitab </a:t>
            </a:r>
            <a:r>
              <a:rPr lang="ko-KR" altLang="en-US"/>
              <a:t>품질통계 개념잡기 </a:t>
            </a:r>
            <a:r>
              <a:rPr lang="en-US" altLang="ko-KR"/>
              <a:t>(</a:t>
            </a:r>
            <a:r>
              <a:rPr lang="ko-KR" altLang="en-US"/>
              <a:t>기초통계</a:t>
            </a:r>
            <a:r>
              <a:rPr lang="en-US" altLang="ko-KR"/>
              <a:t>+SQC) </a:t>
            </a:r>
            <a:endParaRPr lang="ko-KR" altLang="en-US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066803"/>
              </p:ext>
            </p:extLst>
          </p:nvPr>
        </p:nvGraphicFramePr>
        <p:xfrm>
          <a:off x="352425" y="4392356"/>
          <a:ext cx="6247902" cy="516916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9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18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2365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645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00790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일자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시간 </a:t>
                      </a:r>
                      <a:endParaRPr lang="ko-KR" altLang="en-US" sz="800" b="0" i="0" u="none" strike="noStrike" kern="120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079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 및 파일 구조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핸들링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편집 방법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84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편집 방법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II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탐색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히스토그램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상관분석과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특성치의 분포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확률과 확률분포의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표준정규분포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0432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 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96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85796" rtl="0" eaLnBrk="1" fontAlgn="ctr" latinLnBrk="1" hangingPunct="1"/>
                      <a:r>
                        <a:rPr lang="ko-KR" altLang="en-US" sz="8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평균에 대한 검정 </a:t>
                      </a:r>
                      <a:r>
                        <a:rPr lang="en-US" altLang="ko-KR" sz="8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</a:t>
                      </a:r>
                      <a:endParaRPr lang="ko-KR" altLang="en-US" sz="8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                                                              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38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일원분산분석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정밀도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정확도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0079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안정성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계량형관리도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계수형관리도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290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능력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831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정규분포의 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828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공정능력식스팩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882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비정규분포의 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04664" y="4016896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519947"/>
              </p:ext>
            </p:extLst>
          </p:nvPr>
        </p:nvGraphicFramePr>
        <p:xfrm>
          <a:off x="357906" y="3440832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04/06~04/08     06/08~06/10     10/19~10/21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0F0">
            <a:alpha val="30196"/>
          </a:srgbClr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kumimoji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미니탭 본사 교재17</Template>
  <TotalTime>8872</TotalTime>
  <Words>3873</Words>
  <Application>Microsoft Office PowerPoint</Application>
  <PresentationFormat>A4 용지(210x297mm)</PresentationFormat>
  <Paragraphs>1015</Paragraphs>
  <Slides>17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5" baseType="lpstr">
      <vt:lpstr>HY강B</vt:lpstr>
      <vt:lpstr>한컴 쿨재즈 B</vt:lpstr>
      <vt:lpstr>굴림</vt:lpstr>
      <vt:lpstr>나눔고딕</vt:lpstr>
      <vt:lpstr>맑은 고딕</vt:lpstr>
      <vt:lpstr>-구름L</vt:lpstr>
      <vt:lpstr>Arial</vt:lpstr>
      <vt:lpstr>Office 테마</vt:lpstr>
      <vt:lpstr>2022년 교육과정안내</vt:lpstr>
      <vt:lpstr>2022 이레테크 교육과정</vt:lpstr>
      <vt:lpstr>1. Minitab 기초통계</vt:lpstr>
      <vt:lpstr>2. Minitab 통계적 품질관리(SQC)</vt:lpstr>
      <vt:lpstr>3. Minitab 실험계획법</vt:lpstr>
      <vt:lpstr>4. 공정 레시피 최적화 및 예측을 위한 통계적 모델링</vt:lpstr>
      <vt:lpstr>5. Minitab 다구찌 강건설계</vt:lpstr>
      <vt:lpstr>6. Minitab 신뢰성분석</vt:lpstr>
      <vt:lpstr>7. Minitab 품질통계 개념잡기 (기초통계+SQC) </vt:lpstr>
      <vt:lpstr>8. Minitab을 활용한 머신러닝</vt:lpstr>
      <vt:lpstr>9. Minitab 입문</vt:lpstr>
      <vt:lpstr>10. 몬테카를로 시뮬레이션 입문과정</vt:lpstr>
      <vt:lpstr>11. 몬테카를로 시뮬레이션을 활용한 의사결정</vt:lpstr>
      <vt:lpstr>12. 혼합물 실험계획법</vt:lpstr>
      <vt:lpstr>13. Minitab 머신러닝 입문</vt:lpstr>
      <vt:lpstr>14. R기 쉬운 머신러닝 기초</vt:lpstr>
      <vt:lpstr>15. Minitab 안정성 연구</vt:lpstr>
    </vt:vector>
  </TitlesOfParts>
  <Company>NEX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강명구</dc:creator>
  <cp:lastModifiedBy>Microsoft 계정</cp:lastModifiedBy>
  <cp:revision>811</cp:revision>
  <cp:lastPrinted>2019-01-04T07:32:24Z</cp:lastPrinted>
  <dcterms:created xsi:type="dcterms:W3CDTF">2009-11-21T15:42:24Z</dcterms:created>
  <dcterms:modified xsi:type="dcterms:W3CDTF">2022-02-11T08:26:34Z</dcterms:modified>
</cp:coreProperties>
</file>